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86" r:id="rId2"/>
    <p:sldId id="288" r:id="rId3"/>
    <p:sldId id="290" r:id="rId4"/>
    <p:sldId id="257" r:id="rId5"/>
    <p:sldId id="259" r:id="rId6"/>
    <p:sldId id="263" r:id="rId7"/>
    <p:sldId id="282" r:id="rId8"/>
    <p:sldId id="275" r:id="rId9"/>
    <p:sldId id="276" r:id="rId10"/>
    <p:sldId id="269" r:id="rId11"/>
    <p:sldId id="279" r:id="rId12"/>
    <p:sldId id="270" r:id="rId13"/>
    <p:sldId id="292" r:id="rId14"/>
    <p:sldId id="291" r:id="rId15"/>
    <p:sldId id="271" r:id="rId16"/>
    <p:sldId id="272" r:id="rId17"/>
    <p:sldId id="281" r:id="rId18"/>
    <p:sldId id="273" r:id="rId19"/>
    <p:sldId id="284" r:id="rId20"/>
    <p:sldId id="258" r:id="rId21"/>
    <p:sldId id="287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91"/>
    <a:srgbClr val="4472C4"/>
    <a:srgbClr val="D1403E"/>
    <a:srgbClr val="AF2412"/>
    <a:srgbClr val="8CB9E2"/>
    <a:srgbClr val="CDE1F2"/>
    <a:srgbClr val="DF7978"/>
    <a:srgbClr val="F1C5C5"/>
    <a:srgbClr val="595959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6" autoAdjust="0"/>
    <p:restoredTop sz="67857" autoAdjust="0"/>
  </p:normalViewPr>
  <p:slideViewPr>
    <p:cSldViewPr snapToGrid="0" snapToObjects="1">
      <p:cViewPr varScale="1">
        <p:scale>
          <a:sx n="78" d="100"/>
          <a:sy n="78" d="100"/>
        </p:scale>
        <p:origin x="2196" y="90"/>
      </p:cViewPr>
      <p:guideLst/>
    </p:cSldViewPr>
  </p:slideViewPr>
  <p:outlineViewPr>
    <p:cViewPr>
      <p:scale>
        <a:sx n="33" d="100"/>
        <a:sy n="33" d="100"/>
      </p:scale>
      <p:origin x="0" y="-6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1K Entries</c:v>
                </c:pt>
              </c:strCache>
            </c:strRef>
          </c:tx>
          <c:spPr>
            <a:solidFill>
              <a:schemeClr val="accent5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5-4208-93F6-D2F57C7CAE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2K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4"/>
                <c:pt idx="0">
                  <c:v>97.827449509999994</c:v>
                </c:pt>
                <c:pt idx="1">
                  <c:v>95.732640000000004</c:v>
                </c:pt>
                <c:pt idx="2">
                  <c:v>99.994401819999993</c:v>
                </c:pt>
                <c:pt idx="3">
                  <c:v>99.919722010000001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A5-4208-93F6-D2F57C7CAE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4K</c:v>
                </c:pt>
              </c:strCache>
            </c:strRef>
          </c:tx>
          <c:spPr>
            <a:solidFill>
              <a:schemeClr val="accent5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4"/>
                <c:pt idx="0">
                  <c:v>93.69881651</c:v>
                </c:pt>
                <c:pt idx="1">
                  <c:v>93.173092990000001</c:v>
                </c:pt>
                <c:pt idx="2">
                  <c:v>99.555547369999999</c:v>
                </c:pt>
                <c:pt idx="3">
                  <c:v>99.795246809999995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A5-4208-93F6-D2F57C7CAE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8K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4"/>
                <c:pt idx="0">
                  <c:v>83.292848250000006</c:v>
                </c:pt>
                <c:pt idx="1">
                  <c:v>89.114163000000005</c:v>
                </c:pt>
                <c:pt idx="2">
                  <c:v>90.577632519999995</c:v>
                </c:pt>
                <c:pt idx="3">
                  <c:v>99.57184599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A5-4208-93F6-D2F57C7CAEC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16K</c:v>
                </c:pt>
              </c:strCache>
            </c:strRef>
          </c:tx>
          <c:spPr>
            <a:solidFill>
              <a:schemeClr val="accent5">
                <a:shade val="8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4"/>
                <c:pt idx="0">
                  <c:v>55.648414959999997</c:v>
                </c:pt>
                <c:pt idx="1">
                  <c:v>83.667105710000001</c:v>
                </c:pt>
                <c:pt idx="2">
                  <c:v>90.018381860000005</c:v>
                </c:pt>
                <c:pt idx="3">
                  <c:v>99.13657207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A5-4208-93F6-D2F57C7CAEC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32K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4"/>
                <c:pt idx="0">
                  <c:v>36.336202800000002</c:v>
                </c:pt>
                <c:pt idx="1">
                  <c:v>76.493143090000004</c:v>
                </c:pt>
                <c:pt idx="2">
                  <c:v>89.666476279999998</c:v>
                </c:pt>
                <c:pt idx="3">
                  <c:v>98.281220910000002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A5-4208-93F6-D2F57C7CAEC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64K</c:v>
                </c:pt>
              </c:strCache>
            </c:strRef>
          </c:tx>
          <c:spPr>
            <a:solidFill>
              <a:schemeClr val="accent5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4"/>
                <c:pt idx="0">
                  <c:v>tigr</c:v>
                </c:pt>
                <c:pt idx="1">
                  <c:v>Mcf</c:v>
                </c:pt>
                <c:pt idx="2">
                  <c:v>Milc</c:v>
                </c:pt>
                <c:pt idx="3">
                  <c:v>GUPS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4"/>
                <c:pt idx="0">
                  <c:v>19.65618401</c:v>
                </c:pt>
                <c:pt idx="1">
                  <c:v>67.538074469999998</c:v>
                </c:pt>
                <c:pt idx="2">
                  <c:v>85.180282520000006</c:v>
                </c:pt>
                <c:pt idx="3">
                  <c:v>96.599428529999997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A5-4208-93F6-D2F57C7CAE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4100416"/>
        <c:axId val="1324099168"/>
      </c:barChart>
      <c:catAx>
        <c:axId val="132410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4099168"/>
        <c:crosses val="autoZero"/>
        <c:auto val="1"/>
        <c:lblAlgn val="ctr"/>
        <c:lblOffset val="100"/>
        <c:noMultiLvlLbl val="0"/>
      </c:catAx>
      <c:valAx>
        <c:axId val="13240991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Norm.</a:t>
                </a:r>
                <a:r>
                  <a:rPr lang="en-US" altLang="ko-KR" sz="1800" baseline="0" dirty="0" smtClean="0">
                    <a:solidFill>
                      <a:schemeClr val="tx1"/>
                    </a:solidFill>
                  </a:rPr>
                  <a:t> TLB MPKI (%)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410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 TLB 1K entries</c:v>
                </c:pt>
              </c:strCache>
            </c:strRef>
          </c:tx>
          <c:spPr>
            <a:solidFill>
              <a:schemeClr val="accent5">
                <a:shade val="4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bzip2</c:v>
                </c:pt>
                <c:pt idx="1">
                  <c:v>DC</c:v>
                </c:pt>
                <c:pt idx="2">
                  <c:v>gamess</c:v>
                </c:pt>
                <c:pt idx="3">
                  <c:v>perlbench</c:v>
                </c:pt>
                <c:pt idx="4">
                  <c:v>cactusADM</c:v>
                </c:pt>
                <c:pt idx="5">
                  <c:v>astar</c:v>
                </c:pt>
                <c:pt idx="6">
                  <c:v>LU</c:v>
                </c:pt>
                <c:pt idx="7">
                  <c:v>gromacs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104.7120307</c:v>
                </c:pt>
                <c:pt idx="1">
                  <c:v>104.8711601</c:v>
                </c:pt>
                <c:pt idx="2">
                  <c:v>105.4173838</c:v>
                </c:pt>
                <c:pt idx="3">
                  <c:v>106.4499905</c:v>
                </c:pt>
                <c:pt idx="4">
                  <c:v>107.7866796</c:v>
                </c:pt>
                <c:pt idx="5">
                  <c:v>107.3887926</c:v>
                </c:pt>
                <c:pt idx="6">
                  <c:v>107.79169659999999</c:v>
                </c:pt>
                <c:pt idx="7">
                  <c:v>109.29243080000001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BF-4ECE-BA2E-151BF2BDF1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4K</c:v>
                </c:pt>
              </c:strCache>
            </c:strRef>
          </c:tx>
          <c:spPr>
            <a:solidFill>
              <a:schemeClr val="accent5">
                <a:shade val="7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bzip2</c:v>
                </c:pt>
                <c:pt idx="1">
                  <c:v>DC</c:v>
                </c:pt>
                <c:pt idx="2">
                  <c:v>gamess</c:v>
                </c:pt>
                <c:pt idx="3">
                  <c:v>perlbench</c:v>
                </c:pt>
                <c:pt idx="4">
                  <c:v>cactusADM</c:v>
                </c:pt>
                <c:pt idx="5">
                  <c:v>astar</c:v>
                </c:pt>
                <c:pt idx="6">
                  <c:v>LU</c:v>
                </c:pt>
                <c:pt idx="7">
                  <c:v>gromacs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104.73346359999999</c:v>
                </c:pt>
                <c:pt idx="1">
                  <c:v>104.8726758</c:v>
                </c:pt>
                <c:pt idx="2">
                  <c:v>105.3852808</c:v>
                </c:pt>
                <c:pt idx="3">
                  <c:v>107.1553972</c:v>
                </c:pt>
                <c:pt idx="4">
                  <c:v>107.87063000000001</c:v>
                </c:pt>
                <c:pt idx="5">
                  <c:v>107.949523</c:v>
                </c:pt>
                <c:pt idx="6">
                  <c:v>107.82660970000001</c:v>
                </c:pt>
                <c:pt idx="7">
                  <c:v>109.66252710000001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F-4ECE-BA2E-151BF2BDF1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16K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bzip2</c:v>
                </c:pt>
                <c:pt idx="1">
                  <c:v>DC</c:v>
                </c:pt>
                <c:pt idx="2">
                  <c:v>gamess</c:v>
                </c:pt>
                <c:pt idx="3">
                  <c:v>perlbench</c:v>
                </c:pt>
                <c:pt idx="4">
                  <c:v>cactusADM</c:v>
                </c:pt>
                <c:pt idx="5">
                  <c:v>astar</c:v>
                </c:pt>
                <c:pt idx="6">
                  <c:v>LU</c:v>
                </c:pt>
                <c:pt idx="7">
                  <c:v>gromacs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104.7677563</c:v>
                </c:pt>
                <c:pt idx="1">
                  <c:v>104.8686338</c:v>
                </c:pt>
                <c:pt idx="2">
                  <c:v>105.44235279999999</c:v>
                </c:pt>
                <c:pt idx="3">
                  <c:v>107.6794438</c:v>
                </c:pt>
                <c:pt idx="4">
                  <c:v>108.0655282</c:v>
                </c:pt>
                <c:pt idx="5">
                  <c:v>108.5172652</c:v>
                </c:pt>
                <c:pt idx="6">
                  <c:v>107.8476385</c:v>
                </c:pt>
                <c:pt idx="7">
                  <c:v>109.6402665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BF-4ECE-BA2E-151BF2BDF19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Many Segment Translation</c:v>
                </c:pt>
              </c:strCache>
            </c:strRef>
          </c:tx>
          <c:spPr>
            <a:solidFill>
              <a:srgbClr val="AF2412"/>
            </a:solidFill>
            <a:ln w="15875">
              <a:solidFill>
                <a:srgbClr val="AF2412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bzip2</c:v>
                </c:pt>
                <c:pt idx="1">
                  <c:v>DC</c:v>
                </c:pt>
                <c:pt idx="2">
                  <c:v>gamess</c:v>
                </c:pt>
                <c:pt idx="3">
                  <c:v>perlbench</c:v>
                </c:pt>
                <c:pt idx="4">
                  <c:v>cactusADM</c:v>
                </c:pt>
                <c:pt idx="5">
                  <c:v>astar</c:v>
                </c:pt>
                <c:pt idx="6">
                  <c:v>LU</c:v>
                </c:pt>
                <c:pt idx="7">
                  <c:v>gromacs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0">
                  <c:v>104.828602</c:v>
                </c:pt>
                <c:pt idx="1">
                  <c:v>104.8740653</c:v>
                </c:pt>
                <c:pt idx="2">
                  <c:v>105.4860486</c:v>
                </c:pt>
                <c:pt idx="3">
                  <c:v>107.8017565</c:v>
                </c:pt>
                <c:pt idx="4">
                  <c:v>108.4749252</c:v>
                </c:pt>
                <c:pt idx="5">
                  <c:v>108.57630140000001</c:v>
                </c:pt>
                <c:pt idx="6">
                  <c:v>108.0339318</c:v>
                </c:pt>
                <c:pt idx="7">
                  <c:v>109.8555254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BF-4ECE-BA2E-151BF2BDF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1502688"/>
        <c:axId val="137150310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2K</c:v>
                      </c:pt>
                    </c:strCache>
                  </c:strRef>
                </c:tx>
                <c:spPr>
                  <a:solidFill>
                    <a:schemeClr val="accent5">
                      <a:shade val="58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bzip2</c:v>
                      </c:pt>
                      <c:pt idx="1">
                        <c:v>DC</c:v>
                      </c:pt>
                      <c:pt idx="2">
                        <c:v>gamess</c:v>
                      </c:pt>
                      <c:pt idx="3">
                        <c:v>perlbench</c:v>
                      </c:pt>
                      <c:pt idx="4">
                        <c:v>cactusADM</c:v>
                      </c:pt>
                      <c:pt idx="5">
                        <c:v>astar</c:v>
                      </c:pt>
                      <c:pt idx="6">
                        <c:v>LU</c:v>
                      </c:pt>
                      <c:pt idx="7">
                        <c:v>gromacs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104.7073869</c:v>
                      </c:pt>
                      <c:pt idx="1">
                        <c:v>104.8726758</c:v>
                      </c:pt>
                      <c:pt idx="2">
                        <c:v>105.4370023</c:v>
                      </c:pt>
                      <c:pt idx="3">
                        <c:v>106.5027114</c:v>
                      </c:pt>
                      <c:pt idx="4">
                        <c:v>107.8780266</c:v>
                      </c:pt>
                      <c:pt idx="5">
                        <c:v>107.4050785</c:v>
                      </c:pt>
                      <c:pt idx="6">
                        <c:v>107.7689154</c:v>
                      </c:pt>
                      <c:pt idx="7">
                        <c:v>109.4354251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6BF-4ECE-BA2E-151BF2BDF19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8K</c:v>
                      </c:pt>
                    </c:strCache>
                  </c:strRef>
                </c:tx>
                <c:spPr>
                  <a:solidFill>
                    <a:schemeClr val="accent5">
                      <a:shade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bzip2</c:v>
                      </c:pt>
                      <c:pt idx="1">
                        <c:v>DC</c:v>
                      </c:pt>
                      <c:pt idx="2">
                        <c:v>gamess</c:v>
                      </c:pt>
                      <c:pt idx="3">
                        <c:v>perlbench</c:v>
                      </c:pt>
                      <c:pt idx="4">
                        <c:v>cactusADM</c:v>
                      </c:pt>
                      <c:pt idx="5">
                        <c:v>astar</c:v>
                      </c:pt>
                      <c:pt idx="6">
                        <c:v>LU</c:v>
                      </c:pt>
                      <c:pt idx="7">
                        <c:v>gromacs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104.8593226</c:v>
                      </c:pt>
                      <c:pt idx="1">
                        <c:v>104.8711601</c:v>
                      </c:pt>
                      <c:pt idx="2">
                        <c:v>105.4441363</c:v>
                      </c:pt>
                      <c:pt idx="3">
                        <c:v>107.67733490000001</c:v>
                      </c:pt>
                      <c:pt idx="4">
                        <c:v>107.978126</c:v>
                      </c:pt>
                      <c:pt idx="5">
                        <c:v>108.5199796</c:v>
                      </c:pt>
                      <c:pt idx="6">
                        <c:v>107.820409</c:v>
                      </c:pt>
                      <c:pt idx="7">
                        <c:v>109.7129698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6BF-4ECE-BA2E-151BF2BDF19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32K</c:v>
                      </c:pt>
                    </c:strCache>
                  </c:strRef>
                </c:tx>
                <c:spPr>
                  <a:solidFill>
                    <a:schemeClr val="accent5">
                      <a:tint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bzip2</c:v>
                      </c:pt>
                      <c:pt idx="1">
                        <c:v>DC</c:v>
                      </c:pt>
                      <c:pt idx="2">
                        <c:v>gamess</c:v>
                      </c:pt>
                      <c:pt idx="3">
                        <c:v>perlbench</c:v>
                      </c:pt>
                      <c:pt idx="4">
                        <c:v>cactusADM</c:v>
                      </c:pt>
                      <c:pt idx="5">
                        <c:v>astar</c:v>
                      </c:pt>
                      <c:pt idx="6">
                        <c:v>LU</c:v>
                      </c:pt>
                      <c:pt idx="7">
                        <c:v>gromacs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104.7885939</c:v>
                      </c:pt>
                      <c:pt idx="1">
                        <c:v>104.8672443</c:v>
                      </c:pt>
                      <c:pt idx="2">
                        <c:v>105.44502799999999</c:v>
                      </c:pt>
                      <c:pt idx="3">
                        <c:v>107.6752261</c:v>
                      </c:pt>
                      <c:pt idx="4">
                        <c:v>108.04173609999999</c:v>
                      </c:pt>
                      <c:pt idx="5">
                        <c:v>108.519301</c:v>
                      </c:pt>
                      <c:pt idx="6">
                        <c:v>107.9356628</c:v>
                      </c:pt>
                      <c:pt idx="7">
                        <c:v>109.7217425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6BF-4ECE-BA2E-151BF2BDF192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Segment</c:v>
                      </c:pt>
                    </c:strCache>
                  </c:strRef>
                </c:tx>
                <c:spPr>
                  <a:solidFill>
                    <a:schemeClr val="accent5">
                      <a:tint val="72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bzip2</c:v>
                      </c:pt>
                      <c:pt idx="1">
                        <c:v>DC</c:v>
                      </c:pt>
                      <c:pt idx="2">
                        <c:v>gamess</c:v>
                      </c:pt>
                      <c:pt idx="3">
                        <c:v>perlbench</c:v>
                      </c:pt>
                      <c:pt idx="4">
                        <c:v>cactusADM</c:v>
                      </c:pt>
                      <c:pt idx="5">
                        <c:v>astar</c:v>
                      </c:pt>
                      <c:pt idx="6">
                        <c:v>LU</c:v>
                      </c:pt>
                      <c:pt idx="7">
                        <c:v>gromacs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104.0777349</c:v>
                      </c:pt>
                      <c:pt idx="1">
                        <c:v>104.8451395</c:v>
                      </c:pt>
                      <c:pt idx="2">
                        <c:v>105.373688</c:v>
                      </c:pt>
                      <c:pt idx="3">
                        <c:v>106.4246844</c:v>
                      </c:pt>
                      <c:pt idx="4">
                        <c:v>106.3283337</c:v>
                      </c:pt>
                      <c:pt idx="5">
                        <c:v>107.4107333</c:v>
                      </c:pt>
                      <c:pt idx="6">
                        <c:v>105.35155109999999</c:v>
                      </c:pt>
                      <c:pt idx="7">
                        <c:v>109.5466184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6BF-4ECE-BA2E-151BF2BDF192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Ideal</c:v>
                      </c:pt>
                    </c:strCache>
                  </c:strRef>
                </c:tx>
                <c:spPr>
                  <a:solidFill>
                    <a:schemeClr val="accent5">
                      <a:tint val="44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bzip2</c:v>
                      </c:pt>
                      <c:pt idx="1">
                        <c:v>DC</c:v>
                      </c:pt>
                      <c:pt idx="2">
                        <c:v>gamess</c:v>
                      </c:pt>
                      <c:pt idx="3">
                        <c:v>perlbench</c:v>
                      </c:pt>
                      <c:pt idx="4">
                        <c:v>cactusADM</c:v>
                      </c:pt>
                      <c:pt idx="5">
                        <c:v>astar</c:v>
                      </c:pt>
                      <c:pt idx="6">
                        <c:v>LU</c:v>
                      </c:pt>
                      <c:pt idx="7">
                        <c:v>gromacs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104.79466650000001</c:v>
                      </c:pt>
                      <c:pt idx="1">
                        <c:v>104.87798100000001</c:v>
                      </c:pt>
                      <c:pt idx="2">
                        <c:v>105.48961559999999</c:v>
                      </c:pt>
                      <c:pt idx="3">
                        <c:v>107.8112462</c:v>
                      </c:pt>
                      <c:pt idx="4">
                        <c:v>108.4749252</c:v>
                      </c:pt>
                      <c:pt idx="5">
                        <c:v>108.5708728</c:v>
                      </c:pt>
                      <c:pt idx="6">
                        <c:v>108.8155009</c:v>
                      </c:pt>
                      <c:pt idx="7">
                        <c:v>109.8555254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16BF-4ECE-BA2E-151BF2BDF192}"/>
                  </c:ext>
                </c:extLst>
              </c15:ser>
            </c15:filteredBarSeries>
          </c:ext>
        </c:extLst>
      </c:barChart>
      <c:catAx>
        <c:axId val="137150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1503104"/>
        <c:crosses val="autoZero"/>
        <c:auto val="1"/>
        <c:lblAlgn val="ctr"/>
        <c:lblOffset val="100"/>
        <c:noMultiLvlLbl val="0"/>
      </c:catAx>
      <c:valAx>
        <c:axId val="1371503104"/>
        <c:scaling>
          <c:orientation val="minMax"/>
          <c:max val="110"/>
          <c:min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b="0" i="0" baseline="0" dirty="0" smtClean="0">
                    <a:solidFill>
                      <a:schemeClr val="tx1"/>
                    </a:solidFill>
                    <a:effectLst/>
                  </a:rPr>
                  <a:t>Normalized IPC to Baseline TLB (%)</a:t>
                </a:r>
                <a:endParaRPr lang="ko-KR" altLang="ko-KR" dirty="0">
                  <a:solidFill>
                    <a:schemeClr val="tx1"/>
                  </a:solidFill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150268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 TLB 1K entries</c:v>
                </c:pt>
              </c:strCache>
            </c:strRef>
          </c:tx>
          <c:spPr>
            <a:solidFill>
              <a:schemeClr val="accent5">
                <a:shade val="4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3"/>
                <c:pt idx="0">
                  <c:v>milc</c:v>
                </c:pt>
                <c:pt idx="1">
                  <c:v>CG</c:v>
                </c:pt>
                <c:pt idx="2">
                  <c:v>gcc</c:v>
                </c:pt>
                <c:pt idx="3">
                  <c:v>sjeng</c:v>
                </c:pt>
                <c:pt idx="4">
                  <c:v>xalancbmk</c:v>
                </c:pt>
                <c:pt idx="5">
                  <c:v>hmmer</c:v>
                </c:pt>
                <c:pt idx="6">
                  <c:v>soplex</c:v>
                </c:pt>
                <c:pt idx="7">
                  <c:v>mcf</c:v>
                </c:pt>
                <c:pt idx="8">
                  <c:v>omnetpp</c:v>
                </c:pt>
                <c:pt idx="9">
                  <c:v>sphinx3</c:v>
                </c:pt>
                <c:pt idx="10">
                  <c:v>gups</c:v>
                </c:pt>
                <c:pt idx="11">
                  <c:v>tigr</c:v>
                </c:pt>
                <c:pt idx="12">
                  <c:v>Geomean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3"/>
                <c:pt idx="0">
                  <c:v>88.845820470000007</c:v>
                </c:pt>
                <c:pt idx="1">
                  <c:v>99.900656119999994</c:v>
                </c:pt>
                <c:pt idx="2">
                  <c:v>100.8913689</c:v>
                </c:pt>
                <c:pt idx="3">
                  <c:v>99.748803570000007</c:v>
                </c:pt>
                <c:pt idx="4">
                  <c:v>93.657728890000001</c:v>
                </c:pt>
                <c:pt idx="5">
                  <c:v>100.8749126</c:v>
                </c:pt>
                <c:pt idx="6">
                  <c:v>98.133166849999995</c:v>
                </c:pt>
                <c:pt idx="7">
                  <c:v>91.584056140000001</c:v>
                </c:pt>
                <c:pt idx="8">
                  <c:v>92.195348179999996</c:v>
                </c:pt>
                <c:pt idx="9">
                  <c:v>101.5020537</c:v>
                </c:pt>
                <c:pt idx="10">
                  <c:v>95.643263149999996</c:v>
                </c:pt>
                <c:pt idx="11">
                  <c:v>91.25588655</c:v>
                </c:pt>
                <c:pt idx="12">
                  <c:v>100.2009711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4C-47D0-914A-C8DB00B191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4K</c:v>
                </c:pt>
              </c:strCache>
            </c:strRef>
          </c:tx>
          <c:spPr>
            <a:solidFill>
              <a:schemeClr val="accent5">
                <a:shade val="7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3"/>
                <c:pt idx="0">
                  <c:v>milc</c:v>
                </c:pt>
                <c:pt idx="1">
                  <c:v>CG</c:v>
                </c:pt>
                <c:pt idx="2">
                  <c:v>gcc</c:v>
                </c:pt>
                <c:pt idx="3">
                  <c:v>sjeng</c:v>
                </c:pt>
                <c:pt idx="4">
                  <c:v>xalancbmk</c:v>
                </c:pt>
                <c:pt idx="5">
                  <c:v>hmmer</c:v>
                </c:pt>
                <c:pt idx="6">
                  <c:v>soplex</c:v>
                </c:pt>
                <c:pt idx="7">
                  <c:v>mcf</c:v>
                </c:pt>
                <c:pt idx="8">
                  <c:v>omnetpp</c:v>
                </c:pt>
                <c:pt idx="9">
                  <c:v>sphinx3</c:v>
                </c:pt>
                <c:pt idx="10">
                  <c:v>gups</c:v>
                </c:pt>
                <c:pt idx="11">
                  <c:v>tigr</c:v>
                </c:pt>
                <c:pt idx="12">
                  <c:v>Geomean</c:v>
                </c:pt>
              </c:strCache>
            </c:strRef>
          </c:cat>
          <c:val>
            <c:numRef>
              <c:f>Sheet1!$D$2:$D$15</c:f>
              <c:numCache>
                <c:formatCode>General</c:formatCode>
                <c:ptCount val="13"/>
                <c:pt idx="0">
                  <c:v>88.813012869999994</c:v>
                </c:pt>
                <c:pt idx="1">
                  <c:v>99.841723310000006</c:v>
                </c:pt>
                <c:pt idx="2">
                  <c:v>101.302194</c:v>
                </c:pt>
                <c:pt idx="3">
                  <c:v>99.714588879999994</c:v>
                </c:pt>
                <c:pt idx="4">
                  <c:v>95.662883829999998</c:v>
                </c:pt>
                <c:pt idx="5">
                  <c:v>101.0221118</c:v>
                </c:pt>
                <c:pt idx="6">
                  <c:v>101.0830505</c:v>
                </c:pt>
                <c:pt idx="7">
                  <c:v>91.715628890000005</c:v>
                </c:pt>
                <c:pt idx="8">
                  <c:v>92.810905770000005</c:v>
                </c:pt>
                <c:pt idx="9">
                  <c:v>101.55762900000001</c:v>
                </c:pt>
                <c:pt idx="10">
                  <c:v>95.641341769999997</c:v>
                </c:pt>
                <c:pt idx="11">
                  <c:v>91.051301580000001</c:v>
                </c:pt>
                <c:pt idx="12">
                  <c:v>100.59052130000001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4C-47D0-914A-C8DB00B191B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16K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3"/>
                <c:pt idx="0">
                  <c:v>milc</c:v>
                </c:pt>
                <c:pt idx="1">
                  <c:v>CG</c:v>
                </c:pt>
                <c:pt idx="2">
                  <c:v>gcc</c:v>
                </c:pt>
                <c:pt idx="3">
                  <c:v>sjeng</c:v>
                </c:pt>
                <c:pt idx="4">
                  <c:v>xalancbmk</c:v>
                </c:pt>
                <c:pt idx="5">
                  <c:v>hmmer</c:v>
                </c:pt>
                <c:pt idx="6">
                  <c:v>soplex</c:v>
                </c:pt>
                <c:pt idx="7">
                  <c:v>mcf</c:v>
                </c:pt>
                <c:pt idx="8">
                  <c:v>omnetpp</c:v>
                </c:pt>
                <c:pt idx="9">
                  <c:v>sphinx3</c:v>
                </c:pt>
                <c:pt idx="10">
                  <c:v>gups</c:v>
                </c:pt>
                <c:pt idx="11">
                  <c:v>tigr</c:v>
                </c:pt>
                <c:pt idx="12">
                  <c:v>Geomean</c:v>
                </c:pt>
              </c:strCache>
            </c:strRef>
          </c:cat>
          <c:val>
            <c:numRef>
              <c:f>Sheet1!$F$2:$F$15</c:f>
              <c:numCache>
                <c:formatCode>General</c:formatCode>
                <c:ptCount val="13"/>
                <c:pt idx="0">
                  <c:v>88.813822939999994</c:v>
                </c:pt>
                <c:pt idx="1">
                  <c:v>100.1852174</c:v>
                </c:pt>
                <c:pt idx="2">
                  <c:v>103.08002569999999</c:v>
                </c:pt>
                <c:pt idx="3">
                  <c:v>100.36293550000001</c:v>
                </c:pt>
                <c:pt idx="4">
                  <c:v>103.2400585</c:v>
                </c:pt>
                <c:pt idx="5">
                  <c:v>103.02539419999999</c:v>
                </c:pt>
                <c:pt idx="6">
                  <c:v>104.69624760000001</c:v>
                </c:pt>
                <c:pt idx="7">
                  <c:v>92.465919760000006</c:v>
                </c:pt>
                <c:pt idx="8">
                  <c:v>102.6530813</c:v>
                </c:pt>
                <c:pt idx="9">
                  <c:v>110.36241200000001</c:v>
                </c:pt>
                <c:pt idx="10">
                  <c:v>95.644544069999995</c:v>
                </c:pt>
                <c:pt idx="11">
                  <c:v>113.0339573</c:v>
                </c:pt>
                <c:pt idx="12">
                  <c:v>103.5474435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4C-47D0-914A-C8DB00B191B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Many Segment Translation</c:v>
                </c:pt>
              </c:strCache>
            </c:strRef>
          </c:tx>
          <c:spPr>
            <a:solidFill>
              <a:srgbClr val="AF2412"/>
            </a:solidFill>
            <a:ln w="19050">
              <a:solidFill>
                <a:srgbClr val="AF2412"/>
              </a:solidFill>
            </a:ln>
            <a:effectLst/>
          </c:spPr>
          <c:invertIfNegative val="0"/>
          <c:cat>
            <c:strRef>
              <c:f>Sheet1!$A$2:$A$15</c:f>
              <c:strCache>
                <c:ptCount val="13"/>
                <c:pt idx="0">
                  <c:v>milc</c:v>
                </c:pt>
                <c:pt idx="1">
                  <c:v>CG</c:v>
                </c:pt>
                <c:pt idx="2">
                  <c:v>gcc</c:v>
                </c:pt>
                <c:pt idx="3">
                  <c:v>sjeng</c:v>
                </c:pt>
                <c:pt idx="4">
                  <c:v>xalancbmk</c:v>
                </c:pt>
                <c:pt idx="5">
                  <c:v>hmmer</c:v>
                </c:pt>
                <c:pt idx="6">
                  <c:v>soplex</c:v>
                </c:pt>
                <c:pt idx="7">
                  <c:v>mcf</c:v>
                </c:pt>
                <c:pt idx="8">
                  <c:v>omnetpp</c:v>
                </c:pt>
                <c:pt idx="9">
                  <c:v>sphinx3</c:v>
                </c:pt>
                <c:pt idx="10">
                  <c:v>gups</c:v>
                </c:pt>
                <c:pt idx="11">
                  <c:v>tigr</c:v>
                </c:pt>
                <c:pt idx="12">
                  <c:v>Geomean</c:v>
                </c:pt>
              </c:strCache>
            </c:strRef>
          </c:cat>
          <c:val>
            <c:numRef>
              <c:f>Sheet1!$I$2:$I$15</c:f>
              <c:numCache>
                <c:formatCode>General</c:formatCode>
                <c:ptCount val="13"/>
                <c:pt idx="0">
                  <c:v>101.7582444</c:v>
                </c:pt>
                <c:pt idx="1">
                  <c:v>102.11372350000001</c:v>
                </c:pt>
                <c:pt idx="2">
                  <c:v>103.22772639999999</c:v>
                </c:pt>
                <c:pt idx="3">
                  <c:v>103.40793429999999</c:v>
                </c:pt>
                <c:pt idx="4">
                  <c:v>103.4888337</c:v>
                </c:pt>
                <c:pt idx="5">
                  <c:v>104.1577872</c:v>
                </c:pt>
                <c:pt idx="6">
                  <c:v>104.76161159999999</c:v>
                </c:pt>
                <c:pt idx="7">
                  <c:v>107.3503133</c:v>
                </c:pt>
                <c:pt idx="8">
                  <c:v>112.4342632</c:v>
                </c:pt>
                <c:pt idx="9">
                  <c:v>112.54634900000001</c:v>
                </c:pt>
                <c:pt idx="10">
                  <c:v>143.21991829999999</c:v>
                </c:pt>
                <c:pt idx="11">
                  <c:v>179.36002790000001</c:v>
                </c:pt>
                <c:pt idx="12">
                  <c:v>110.70021250000001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E4C-47D0-914A-C8DB00B191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2622400"/>
        <c:axId val="133262323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2K</c:v>
                      </c:pt>
                    </c:strCache>
                  </c:strRef>
                </c:tx>
                <c:spPr>
                  <a:solidFill>
                    <a:schemeClr val="accent5">
                      <a:shade val="58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Sheet1!$A$2:$A$15</c15:sqref>
                        </c15:formulaRef>
                      </c:ext>
                    </c:extLst>
                    <c:strCache>
                      <c:ptCount val="13"/>
                      <c:pt idx="0">
                        <c:v>milc</c:v>
                      </c:pt>
                      <c:pt idx="1">
                        <c:v>CG</c:v>
                      </c:pt>
                      <c:pt idx="2">
                        <c:v>gcc</c:v>
                      </c:pt>
                      <c:pt idx="3">
                        <c:v>sjeng</c:v>
                      </c:pt>
                      <c:pt idx="4">
                        <c:v>xalancbmk</c:v>
                      </c:pt>
                      <c:pt idx="5">
                        <c:v>hmmer</c:v>
                      </c:pt>
                      <c:pt idx="6">
                        <c:v>soplex</c:v>
                      </c:pt>
                      <c:pt idx="7">
                        <c:v>mcf</c:v>
                      </c:pt>
                      <c:pt idx="8">
                        <c:v>omnetpp</c:v>
                      </c:pt>
                      <c:pt idx="9">
                        <c:v>sphinx3</c:v>
                      </c:pt>
                      <c:pt idx="10">
                        <c:v>gups</c:v>
                      </c:pt>
                      <c:pt idx="11">
                        <c:v>tigr</c:v>
                      </c:pt>
                      <c:pt idx="12">
                        <c:v>Geomean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Sheet1!$C$2:$C$15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88.832049380000001</c:v>
                      </c:pt>
                      <c:pt idx="1">
                        <c:v>99.829936750000002</c:v>
                      </c:pt>
                      <c:pt idx="2">
                        <c:v>100.8874957</c:v>
                      </c:pt>
                      <c:pt idx="3">
                        <c:v>99.756707590000005</c:v>
                      </c:pt>
                      <c:pt idx="4">
                        <c:v>94.088395390000002</c:v>
                      </c:pt>
                      <c:pt idx="5">
                        <c:v>100.86402649999999</c:v>
                      </c:pt>
                      <c:pt idx="6">
                        <c:v>98.659010570000007</c:v>
                      </c:pt>
                      <c:pt idx="7">
                        <c:v>91.63733766</c:v>
                      </c:pt>
                      <c:pt idx="8">
                        <c:v>92.184948349999999</c:v>
                      </c:pt>
                      <c:pt idx="9">
                        <c:v>101.5000999</c:v>
                      </c:pt>
                      <c:pt idx="10">
                        <c:v>95.635257390000007</c:v>
                      </c:pt>
                      <c:pt idx="11">
                        <c:v>91.208907780000004</c:v>
                      </c:pt>
                      <c:pt idx="12">
                        <c:v>100.2590986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E4C-47D0-914A-C8DB00B191B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8K</c:v>
                      </c:pt>
                    </c:strCache>
                  </c:strRef>
                </c:tx>
                <c:spPr>
                  <a:solidFill>
                    <a:schemeClr val="accent5">
                      <a:shade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Sheet1!$A$2:$A$15</c15:sqref>
                        </c15:formulaRef>
                      </c:ext>
                    </c:extLst>
                    <c:strCache>
                      <c:ptCount val="13"/>
                      <c:pt idx="0">
                        <c:v>milc</c:v>
                      </c:pt>
                      <c:pt idx="1">
                        <c:v>CG</c:v>
                      </c:pt>
                      <c:pt idx="2">
                        <c:v>gcc</c:v>
                      </c:pt>
                      <c:pt idx="3">
                        <c:v>sjeng</c:v>
                      </c:pt>
                      <c:pt idx="4">
                        <c:v>xalancbmk</c:v>
                      </c:pt>
                      <c:pt idx="5">
                        <c:v>hmmer</c:v>
                      </c:pt>
                      <c:pt idx="6">
                        <c:v>soplex</c:v>
                      </c:pt>
                      <c:pt idx="7">
                        <c:v>mcf</c:v>
                      </c:pt>
                      <c:pt idx="8">
                        <c:v>omnetpp</c:v>
                      </c:pt>
                      <c:pt idx="9">
                        <c:v>sphinx3</c:v>
                      </c:pt>
                      <c:pt idx="10">
                        <c:v>gups</c:v>
                      </c:pt>
                      <c:pt idx="11">
                        <c:v>tigr</c:v>
                      </c:pt>
                      <c:pt idx="12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Sheet1!$E$2:$E$15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88.844402860000002</c:v>
                      </c:pt>
                      <c:pt idx="1">
                        <c:v>100.0050514</c:v>
                      </c:pt>
                      <c:pt idx="2">
                        <c:v>102.327449</c:v>
                      </c:pt>
                      <c:pt idx="3">
                        <c:v>99.722709460000004</c:v>
                      </c:pt>
                      <c:pt idx="4">
                        <c:v>100.99809140000001</c:v>
                      </c:pt>
                      <c:pt idx="5">
                        <c:v>102.2044389</c:v>
                      </c:pt>
                      <c:pt idx="6">
                        <c:v>104.0203303</c:v>
                      </c:pt>
                      <c:pt idx="7">
                        <c:v>91.977687000000003</c:v>
                      </c:pt>
                      <c:pt idx="8">
                        <c:v>96.859250930000002</c:v>
                      </c:pt>
                      <c:pt idx="9">
                        <c:v>105.3128718</c:v>
                      </c:pt>
                      <c:pt idx="10">
                        <c:v>95.580177730000003</c:v>
                      </c:pt>
                      <c:pt idx="11">
                        <c:v>92.499687440000002</c:v>
                      </c:pt>
                      <c:pt idx="12">
                        <c:v>101.6876804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E4C-47D0-914A-C8DB00B191B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32K</c:v>
                      </c:pt>
                    </c:strCache>
                  </c:strRef>
                </c:tx>
                <c:spPr>
                  <a:solidFill>
                    <a:schemeClr val="accent5">
                      <a:tint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Sheet1!$A$2:$A$15</c15:sqref>
                        </c15:formulaRef>
                      </c:ext>
                    </c:extLst>
                    <c:strCache>
                      <c:ptCount val="13"/>
                      <c:pt idx="0">
                        <c:v>milc</c:v>
                      </c:pt>
                      <c:pt idx="1">
                        <c:v>CG</c:v>
                      </c:pt>
                      <c:pt idx="2">
                        <c:v>gcc</c:v>
                      </c:pt>
                      <c:pt idx="3">
                        <c:v>sjeng</c:v>
                      </c:pt>
                      <c:pt idx="4">
                        <c:v>xalancbmk</c:v>
                      </c:pt>
                      <c:pt idx="5">
                        <c:v>hmmer</c:v>
                      </c:pt>
                      <c:pt idx="6">
                        <c:v>soplex</c:v>
                      </c:pt>
                      <c:pt idx="7">
                        <c:v>mcf</c:v>
                      </c:pt>
                      <c:pt idx="8">
                        <c:v>omnetpp</c:v>
                      </c:pt>
                      <c:pt idx="9">
                        <c:v>sphinx3</c:v>
                      </c:pt>
                      <c:pt idx="10">
                        <c:v>gups</c:v>
                      </c:pt>
                      <c:pt idx="11">
                        <c:v>tigr</c:v>
                      </c:pt>
                      <c:pt idx="12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Sheet1!$G$2:$G$15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88.846630540000007</c:v>
                      </c:pt>
                      <c:pt idx="1">
                        <c:v>100.4187036</c:v>
                      </c:pt>
                      <c:pt idx="2">
                        <c:v>103.1126903</c:v>
                      </c:pt>
                      <c:pt idx="3">
                        <c:v>101.9703761</c:v>
                      </c:pt>
                      <c:pt idx="4">
                        <c:v>103.36974789999999</c:v>
                      </c:pt>
                      <c:pt idx="5">
                        <c:v>103.97165819999999</c:v>
                      </c:pt>
                      <c:pt idx="6">
                        <c:v>104.668695</c:v>
                      </c:pt>
                      <c:pt idx="7">
                        <c:v>93.186488960000005</c:v>
                      </c:pt>
                      <c:pt idx="8">
                        <c:v>110.31944350000001</c:v>
                      </c:pt>
                      <c:pt idx="9">
                        <c:v>112.19531259999999</c:v>
                      </c:pt>
                      <c:pt idx="10">
                        <c:v>95.803058199999995</c:v>
                      </c:pt>
                      <c:pt idx="11">
                        <c:v>128.69531610000001</c:v>
                      </c:pt>
                      <c:pt idx="12">
                        <c:v>104.8931283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E4C-47D0-914A-C8DB00B191BA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Segment</c:v>
                      </c:pt>
                    </c:strCache>
                  </c:strRef>
                </c:tx>
                <c:spPr>
                  <a:solidFill>
                    <a:schemeClr val="accent5">
                      <a:tint val="72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Sheet1!$A$2:$A$15</c15:sqref>
                        </c15:formulaRef>
                      </c:ext>
                    </c:extLst>
                    <c:strCache>
                      <c:ptCount val="13"/>
                      <c:pt idx="0">
                        <c:v>milc</c:v>
                      </c:pt>
                      <c:pt idx="1">
                        <c:v>CG</c:v>
                      </c:pt>
                      <c:pt idx="2">
                        <c:v>gcc</c:v>
                      </c:pt>
                      <c:pt idx="3">
                        <c:v>sjeng</c:v>
                      </c:pt>
                      <c:pt idx="4">
                        <c:v>xalancbmk</c:v>
                      </c:pt>
                      <c:pt idx="5">
                        <c:v>hmmer</c:v>
                      </c:pt>
                      <c:pt idx="6">
                        <c:v>soplex</c:v>
                      </c:pt>
                      <c:pt idx="7">
                        <c:v>mcf</c:v>
                      </c:pt>
                      <c:pt idx="8">
                        <c:v>omnetpp</c:v>
                      </c:pt>
                      <c:pt idx="9">
                        <c:v>sphinx3</c:v>
                      </c:pt>
                      <c:pt idx="10">
                        <c:v>gups</c:v>
                      </c:pt>
                      <c:pt idx="11">
                        <c:v>tigr</c:v>
                      </c:pt>
                      <c:pt idx="12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Sheet1!$H$2:$H$15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96.097313020000001</c:v>
                      </c:pt>
                      <c:pt idx="1">
                        <c:v>99.980916989999997</c:v>
                      </c:pt>
                      <c:pt idx="2">
                        <c:v>101.1705027</c:v>
                      </c:pt>
                      <c:pt idx="3">
                        <c:v>103.01175859999999</c:v>
                      </c:pt>
                      <c:pt idx="4">
                        <c:v>96.35619165</c:v>
                      </c:pt>
                      <c:pt idx="5">
                        <c:v>102.4050038</c:v>
                      </c:pt>
                      <c:pt idx="6">
                        <c:v>100.192868</c:v>
                      </c:pt>
                      <c:pt idx="7">
                        <c:v>102.532866</c:v>
                      </c:pt>
                      <c:pt idx="8">
                        <c:v>106.64268149999999</c:v>
                      </c:pt>
                      <c:pt idx="9">
                        <c:v>108.5909482</c:v>
                      </c:pt>
                      <c:pt idx="10">
                        <c:v>143.155552</c:v>
                      </c:pt>
                      <c:pt idx="11">
                        <c:v>168.42230889999999</c:v>
                      </c:pt>
                      <c:pt idx="12">
                        <c:v>107.8949152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E4C-47D0-914A-C8DB00B191B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Ideal</c:v>
                      </c:pt>
                    </c:strCache>
                  </c:strRef>
                </c:tx>
                <c:spPr>
                  <a:solidFill>
                    <a:schemeClr val="accent5">
                      <a:tint val="44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Sheet1!$A$2:$A$15</c15:sqref>
                        </c15:formulaRef>
                      </c:ext>
                    </c:extLst>
                    <c:strCache>
                      <c:ptCount val="13"/>
                      <c:pt idx="0">
                        <c:v>milc</c:v>
                      </c:pt>
                      <c:pt idx="1">
                        <c:v>CG</c:v>
                      </c:pt>
                      <c:pt idx="2">
                        <c:v>gcc</c:v>
                      </c:pt>
                      <c:pt idx="3">
                        <c:v>sjeng</c:v>
                      </c:pt>
                      <c:pt idx="4">
                        <c:v>xalancbmk</c:v>
                      </c:pt>
                      <c:pt idx="5">
                        <c:v>hmmer</c:v>
                      </c:pt>
                      <c:pt idx="6">
                        <c:v>soplex</c:v>
                      </c:pt>
                      <c:pt idx="7">
                        <c:v>mcf</c:v>
                      </c:pt>
                      <c:pt idx="8">
                        <c:v>omnetpp</c:v>
                      </c:pt>
                      <c:pt idx="9">
                        <c:v>sphinx3</c:v>
                      </c:pt>
                      <c:pt idx="10">
                        <c:v>gups</c:v>
                      </c:pt>
                      <c:pt idx="11">
                        <c:v>tigr</c:v>
                      </c:pt>
                      <c:pt idx="12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Sheet1!$J$2:$J$15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101.7582444</c:v>
                      </c:pt>
                      <c:pt idx="1">
                        <c:v>102.180514</c:v>
                      </c:pt>
                      <c:pt idx="2">
                        <c:v>103.22772639999999</c:v>
                      </c:pt>
                      <c:pt idx="3">
                        <c:v>103.4236341</c:v>
                      </c:pt>
                      <c:pt idx="4">
                        <c:v>103.4888337</c:v>
                      </c:pt>
                      <c:pt idx="5">
                        <c:v>104.1543557</c:v>
                      </c:pt>
                      <c:pt idx="6">
                        <c:v>104.76161159999999</c:v>
                      </c:pt>
                      <c:pt idx="7">
                        <c:v>107.4271547</c:v>
                      </c:pt>
                      <c:pt idx="8">
                        <c:v>112.4677113</c:v>
                      </c:pt>
                      <c:pt idx="9">
                        <c:v>112.5708803</c:v>
                      </c:pt>
                      <c:pt idx="10">
                        <c:v>143.34576899999999</c:v>
                      </c:pt>
                      <c:pt idx="11">
                        <c:v>181.19598859999999</c:v>
                      </c:pt>
                      <c:pt idx="12">
                        <c:v>110.81130039999999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E4C-47D0-914A-C8DB00B191BA}"/>
                  </c:ext>
                </c:extLst>
              </c15:ser>
            </c15:filteredBarSeries>
          </c:ext>
        </c:extLst>
      </c:barChart>
      <c:catAx>
        <c:axId val="13326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623232"/>
        <c:crosses val="autoZero"/>
        <c:auto val="1"/>
        <c:lblAlgn val="ctr"/>
        <c:lblOffset val="100"/>
        <c:noMultiLvlLbl val="0"/>
      </c:catAx>
      <c:valAx>
        <c:axId val="1332623232"/>
        <c:scaling>
          <c:orientation val="minMax"/>
          <c:max val="120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dirty="0" smtClean="0">
                    <a:solidFill>
                      <a:schemeClr val="tx1"/>
                    </a:solidFill>
                  </a:rPr>
                  <a:t>Normalized IPC to Baseline TLB (%)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6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FE5C7-E111-4E41-B2C6-356557BBCA42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2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2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81E9C-A936-E24F-88FE-9187DFECD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9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A4A8F-B254-5047-B77E-66567B0FF122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5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5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BDE4F-D8C0-0347-9637-D0548D7D9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afternoon,</a:t>
            </a:r>
            <a:r>
              <a:rPr lang="en-US" baseline="0" dirty="0" smtClean="0"/>
              <a:t> welcome to Korea.</a:t>
            </a:r>
          </a:p>
          <a:p>
            <a:r>
              <a:rPr lang="en-US" baseline="0" dirty="0" smtClean="0"/>
              <a:t>Today I’ll be presenting our work “ Efficient Synonym Filtering and Scalable Delayed Translation for Hybrid Virtual Caching”.</a:t>
            </a:r>
          </a:p>
          <a:p>
            <a:r>
              <a:rPr lang="en-US" baseline="0" dirty="0" smtClean="0"/>
              <a:t>This is joint work by myself, </a:t>
            </a:r>
            <a:r>
              <a:rPr lang="en-US" baseline="0" dirty="0" err="1" smtClean="0"/>
              <a:t>Taekyung</a:t>
            </a:r>
            <a:r>
              <a:rPr lang="en-US" baseline="0" dirty="0" smtClean="0"/>
              <a:t> Huh, and my advisor Professor </a:t>
            </a:r>
            <a:r>
              <a:rPr lang="en-US" baseline="0" dirty="0" err="1" smtClean="0"/>
              <a:t>Jaehyuk</a:t>
            </a:r>
            <a:r>
              <a:rPr lang="en-US" baseline="0" dirty="0" smtClean="0"/>
              <a:t> Huh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improve the</a:t>
            </a:r>
            <a:r>
              <a:rPr lang="en-US" altLang="ko-KR" baseline="0" dirty="0" smtClean="0"/>
              <a:t> coverage offered by each TLB entry, we employ segments, that was proposed by a prior work.</a:t>
            </a:r>
          </a:p>
          <a:p>
            <a:r>
              <a:rPr lang="en-US" altLang="ko-KR" baseline="0" dirty="0" smtClean="0"/>
              <a:t>Segments represents a contiguous memory mapping of any size, using three register values, base limit and offset.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(click) Segments require contiguous pages to function</a:t>
            </a:r>
            <a:r>
              <a:rPr lang="en-US" altLang="ko-KR" baseline="0" dirty="0" smtClean="0"/>
              <a:t>, however the memory availability depends on the memory usage of the system and other processes executing on the system. </a:t>
            </a:r>
          </a:p>
          <a:p>
            <a:r>
              <a:rPr lang="en-US" altLang="ko-KR" baseline="0" dirty="0" smtClean="0"/>
              <a:t>The OS can benefit from more segments, as large memory allocation requests of processes can be satisfied with numerous smaller segments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en-US" altLang="ko-KR" baseline="0" dirty="0" smtClean="0"/>
              <a:t>(click)In prior work, the segments are placed between the Core and L1 cache, imposing strict latency requirements.</a:t>
            </a:r>
          </a:p>
          <a:p>
            <a:r>
              <a:rPr lang="en-US" altLang="ko-KR" baseline="0" dirty="0" smtClean="0"/>
              <a:t>This restricts the size and complexity of the segment lookup, limiting the number of segments.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One thing to note is that for any incoming virtual address, all segments need to be looked up in a fully-associative manner, to check if the virtual address belongs to the segment.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2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Prior work was limited to 32 segments, because of the latency restrictions.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We exploit the benefit of hybrid virtual caching, where the number of delayed translation requests are significantly reduced.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We provide thousands of segments to support OS with memory management flexibility.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With many segments, locating the owning segment of an incoming virtual address becomes increasingly important.</a:t>
            </a:r>
          </a:p>
          <a:p>
            <a:r>
              <a:rPr lang="en-US" altLang="ko-KR" baseline="0" dirty="0" smtClean="0"/>
              <a:t>It is infeasible to lookup thousands of segments with a fully-associative lookup.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Thus we propose an efficient searching mechanism where for a given virtual address, a location or index to the segment table is returned.</a:t>
            </a:r>
          </a:p>
          <a:p>
            <a:r>
              <a:rPr lang="en-US" altLang="ko-KR" baseline="0" dirty="0" smtClean="0"/>
              <a:t>Using the index, the segment is directly accessed in the segment table.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We explain the searching mechanism in the slides to follow.</a:t>
            </a:r>
          </a:p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7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First</a:t>
            </a:r>
            <a:r>
              <a:rPr lang="en-US" altLang="ko-KR" baseline="0" dirty="0" smtClean="0"/>
              <a:t> off the translation information is held in the segment table.</a:t>
            </a:r>
          </a:p>
          <a:p>
            <a:r>
              <a:rPr lang="en-US" altLang="ko-KR" baseline="0" dirty="0" smtClean="0"/>
              <a:t>One of the segments in the table owns an incoming virtual address, and translates it to physical address.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However, the table holds thousands of segments,</a:t>
            </a:r>
            <a:r>
              <a:rPr lang="en-US" altLang="ko-KR" baseline="0" dirty="0" smtClean="0"/>
              <a:t> and the incoming virtual address needs to find the owner segment.</a:t>
            </a:r>
          </a:p>
          <a:p>
            <a:r>
              <a:rPr lang="en-US" altLang="ko-KR" baseline="0" dirty="0" smtClean="0"/>
              <a:t>A naïve approach would be a fully associative lookup. (click) However such lookup is prohibitive due to the size of the table.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Therefore we keep an Index tree, which is a B-tree that maps an incoming virtual address to an index pointing to the owning segment in the segment table.</a:t>
            </a:r>
          </a:p>
          <a:p>
            <a:r>
              <a:rPr lang="en-US" altLang="ko-KR" baseline="0" dirty="0" smtClean="0"/>
              <a:t>After traversing the tree (click) the segment index is produced, and using the index the owning segment is located allowing the virtual address to be translated to physical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However,</a:t>
            </a:r>
            <a:r>
              <a:rPr lang="en-US" altLang="ko-KR" baseline="0" dirty="0" smtClean="0"/>
              <a:t> accesses to off-chip memory take too long, and so an (click) Index Cache is added to cache the index tree. </a:t>
            </a:r>
          </a:p>
          <a:p>
            <a:r>
              <a:rPr lang="en-US" altLang="ko-KR" dirty="0" smtClean="0"/>
              <a:t>The (click) multiple node</a:t>
            </a:r>
            <a:r>
              <a:rPr lang="en-US" altLang="ko-KR" baseline="0" dirty="0" smtClean="0"/>
              <a:t> tree traversal is conducted in the index cache, and a (click) hardware walker does the actual traversing.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So we speed up the looking up of the segment index by adding the index cache.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Finally, index</a:t>
            </a:r>
            <a:r>
              <a:rPr lang="en-US" altLang="ko-KR" baseline="0" dirty="0" smtClean="0"/>
              <a:t> caches require multiple lookups, as there are up to multiple levels of the tree, (four in our configuration), and so it is beneficial to cache the many-segment translation.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use a TLB like fixed granularity translation table to cache the translation results.</a:t>
            </a:r>
          </a:p>
          <a:p>
            <a:r>
              <a:rPr lang="en-US" altLang="ko-KR" baseline="0" dirty="0" smtClean="0"/>
              <a:t>(click)The segment cache helps reduce translation latency and reduce power consumption.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11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 evaluated</a:t>
            </a:r>
            <a:r>
              <a:rPr lang="en-US" altLang="ko-KR" baseline="0" dirty="0" smtClean="0"/>
              <a:t> the proposed hybrid virtual caching and scalable delayed translation on a Marssx86, a full-system simulator.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Baseline TLB configurations were based on the Intel </a:t>
            </a:r>
            <a:r>
              <a:rPr lang="en-US" altLang="ko-KR" baseline="0" dirty="0" err="1" smtClean="0"/>
              <a:t>Haswell</a:t>
            </a:r>
            <a:r>
              <a:rPr lang="en-US" altLang="ko-KR" baseline="0" dirty="0" smtClean="0"/>
              <a:t> microarchitecture.</a:t>
            </a:r>
          </a:p>
          <a:p>
            <a:r>
              <a:rPr lang="en-US" altLang="ko-KR" baseline="0" dirty="0" smtClean="0"/>
              <a:t>All results will be normalized to this baseline.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evaluated the performance of delayed fixed granularity TLBs, that we denote ‘delayed TLB’ that range in size form 1K to 16K.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configurations of our scalable delayed translation, which we denote as many segment translation is shown below. </a:t>
            </a:r>
          </a:p>
          <a:p>
            <a:r>
              <a:rPr lang="en-US" altLang="ko-KR" baseline="0" dirty="0" smtClean="0"/>
              <a:t>For reference, the area overhead of the many segment translation is slightly larger than a fixed granularity TLB of 8K entries.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graphs show the normalized IPC of each configuration normalized to the execution of the baseline system.</a:t>
            </a:r>
          </a:p>
          <a:p>
            <a:r>
              <a:rPr lang="en-US" altLang="ko-KR" baseline="0" dirty="0" smtClean="0"/>
              <a:t>Each bar represents different configurations, where the first three show delayed fixed granularity translation of TLBs,</a:t>
            </a:r>
          </a:p>
          <a:p>
            <a:r>
              <a:rPr lang="en-US" altLang="ko-KR" baseline="0" dirty="0" smtClean="0"/>
              <a:t>each having different number of entries.</a:t>
            </a:r>
          </a:p>
          <a:p>
            <a:r>
              <a:rPr lang="en-US" altLang="ko-KR" baseline="0" dirty="0" smtClean="0"/>
              <a:t>Finally the red bar shows the result of many segment translation.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First we present the results of workloads that</a:t>
            </a:r>
            <a:r>
              <a:rPr lang="en-US" altLang="ko-KR" baseline="0" dirty="0" smtClean="0"/>
              <a:t> benefit from delayed translation.</a:t>
            </a:r>
          </a:p>
          <a:p>
            <a:r>
              <a:rPr lang="en-US" altLang="ko-KR" baseline="0" dirty="0" smtClean="0"/>
              <a:t>These workloads benefit directly from delayed translation where cache hits reduce TLB accesses and misses(click).</a:t>
            </a:r>
          </a:p>
          <a:p>
            <a:r>
              <a:rPr lang="en-US" altLang="ko-KR" baseline="0" dirty="0" smtClean="0"/>
              <a:t>The workloads show little or no performance improvement with larger TLBs and many segment translations.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3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second set of benchmarks</a:t>
            </a:r>
            <a:r>
              <a:rPr lang="en-US" altLang="ko-KR" baseline="0" dirty="0" smtClean="0"/>
              <a:t> show the results for workloads that show the limitation of the TLBs mapping fixed page sizes.</a:t>
            </a:r>
          </a:p>
          <a:p>
            <a:r>
              <a:rPr lang="en-US" altLang="ko-KR" baseline="0" dirty="0" smtClean="0"/>
              <a:t>We show the results of fixed granularity delayed TLB first.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Some workloads show little improvement in performance with the increase of TLB size.</a:t>
            </a:r>
          </a:p>
          <a:p>
            <a:r>
              <a:rPr lang="en-US" altLang="ko-KR" baseline="0" dirty="0" smtClean="0"/>
              <a:t>(click) Other workloads show slight performance improvement with increased TLB size.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With scalable delayed translation, we can improve the performance by improving the scalability of translation performance.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Scalable delayed translation provides 10.7% performance improvement, and (click) reduction of 60&amp; power consumption of translation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09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</a:t>
            </a:r>
            <a:r>
              <a:rPr lang="en-US" altLang="ko-KR" baseline="0" dirty="0" smtClean="0"/>
              <a:t> conclusion, </a:t>
            </a:r>
          </a:p>
          <a:p>
            <a:r>
              <a:rPr lang="en-US" altLang="ko-KR" baseline="0" dirty="0" smtClean="0"/>
              <a:t>We propose hybrid virtual cache that delays translation for the common case, and takes special care for the problematic synonym pages.</a:t>
            </a:r>
          </a:p>
          <a:p>
            <a:r>
              <a:rPr lang="en-US" altLang="ko-KR" baseline="0" dirty="0" smtClean="0"/>
              <a:t>Our synonym filter provides consistent and quick identification of synonym pages.</a:t>
            </a:r>
          </a:p>
          <a:p>
            <a:r>
              <a:rPr lang="en-US" altLang="ko-KR" baseline="0" dirty="0" smtClean="0"/>
              <a:t>(Hybrid virtual caching significantly reduces delayed TLB accesses and misses)</a:t>
            </a:r>
          </a:p>
          <a:p>
            <a:r>
              <a:rPr lang="en-US" altLang="ko-KR" baseline="0" dirty="0" smtClean="0"/>
              <a:t>Hybrid virtual caching allows 99.9% of accesses to virtual cache without translation</a:t>
            </a:r>
          </a:p>
          <a:p>
            <a:r>
              <a:rPr lang="en-US" altLang="ko-KR" baseline="0" dirty="0" smtClean="0"/>
              <a:t>It can also reduce up to 69.7% of delayed translation, due to cache hits.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Furthermore for workloads that suffer due to the restrictions of the TLB, scalable delayed translation improves the </a:t>
            </a:r>
            <a:r>
              <a:rPr lang="en-US" altLang="ko-KR" baseline="0" dirty="0" err="1" smtClean="0"/>
              <a:t>scalbility</a:t>
            </a:r>
            <a:r>
              <a:rPr lang="en-US" altLang="ko-KR" baseline="0" dirty="0" smtClean="0"/>
              <a:t> of translation.</a:t>
            </a:r>
          </a:p>
          <a:p>
            <a:r>
              <a:rPr lang="en-US" altLang="ko-KR" baseline="0" dirty="0" smtClean="0"/>
              <a:t>Our evaluation shows that both hybrid virtual caching and scalable delayed translation provides an average of 10.7% performance improvement and 60% power saving of the address translation components for the chosen workloads.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 for your time,</a:t>
            </a:r>
            <a:r>
              <a:rPr lang="en-US" altLang="ko-KR" baseline="0" dirty="0" smtClean="0"/>
              <a:t> I’ll take questions.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systems that use virtual memory require an address translation from virtual to physical address.</a:t>
            </a:r>
          </a:p>
          <a:p>
            <a:pPr marL="0" indent="0">
              <a:buNone/>
            </a:pPr>
            <a:r>
              <a:rPr lang="en-US" baseline="0" dirty="0" smtClean="0"/>
              <a:t>The figure on the left shows the steps that are taken for a memory access, from top to bottom.</a:t>
            </a:r>
          </a:p>
          <a:p>
            <a:pPr marL="0" indent="0">
              <a:buNone/>
            </a:pPr>
            <a:r>
              <a:rPr lang="en-US" baseline="0" dirty="0" smtClean="0"/>
              <a:t>The red area highlights components that use virtual addresses, and the blue area components that use physical addresses.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Current systems use physical caching where the cache hierarchy is addressed by physical addresses.</a:t>
            </a:r>
          </a:p>
          <a:p>
            <a:pPr marL="0" indent="0">
              <a:buNone/>
            </a:pPr>
            <a:r>
              <a:rPr lang="en-US" baseline="0" dirty="0" smtClean="0"/>
              <a:t>This requires an address translation before accessing the cache, for every memory accesses.</a:t>
            </a:r>
          </a:p>
          <a:p>
            <a:pPr marL="0" indent="0">
              <a:buNone/>
            </a:pPr>
            <a:r>
              <a:rPr lang="en-US" baseline="0" dirty="0" smtClean="0"/>
              <a:t>The frequent translation requests and urgency of the memory request for system performance (click) acts as a latency constraint that limits TLB scalability.</a:t>
            </a:r>
          </a:p>
          <a:p>
            <a:pPr marL="0" indent="0">
              <a:buNone/>
            </a:pPr>
            <a:r>
              <a:rPr lang="en-US" baseline="0" dirty="0" smtClean="0"/>
              <a:t>The TLB size is restricted due to the latency constraint, and the coverage of current TLB entries are fixed, limiting TLB scalability.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ko-KR" baseline="0" dirty="0" smtClean="0"/>
              <a:t>There are also missed opportunities with physically addressed caches. </a:t>
            </a:r>
          </a:p>
          <a:p>
            <a:r>
              <a:rPr lang="en-US" altLang="ko-KR" baseline="0" dirty="0" smtClean="0"/>
              <a:t>There are cases where memory accesses that are resident in the cache hierarchy miss in the TLB.</a:t>
            </a:r>
          </a:p>
          <a:p>
            <a:r>
              <a:rPr lang="en-US" altLang="ko-KR" baseline="0" dirty="0" smtClean="0"/>
              <a:t>The TLB miss requires a page table walk, even though the data itself is ready in the cache(click), delaying access to the ready </a:t>
            </a:r>
            <a:r>
              <a:rPr lang="en-US" altLang="ko-KR" baseline="0" dirty="0" err="1" smtClean="0"/>
              <a:t>cacheline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3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5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aseline="0" dirty="0" smtClean="0"/>
              <a:t>Virtual caching was proposed long ago, and provides the benefit of accessing the virtual cache without a translation.</a:t>
            </a:r>
          </a:p>
          <a:p>
            <a:pPr marL="0" indent="0">
              <a:buNone/>
            </a:pPr>
            <a:r>
              <a:rPr lang="en-US" altLang="ko-KR" baseline="0" dirty="0" smtClean="0"/>
              <a:t>The translation is delayed to after a cache miss.</a:t>
            </a:r>
          </a:p>
          <a:p>
            <a:pPr marL="0" indent="0">
              <a:buNone/>
            </a:pPr>
            <a:r>
              <a:rPr lang="en-US" altLang="ko-KR" baseline="0" dirty="0" smtClean="0"/>
              <a:t>However, despite the benefits virtual cache suffers synonym problems . (Click)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Synonyms are problematic because two or more virtual addresses can be mapped to a single physical address.</a:t>
            </a:r>
          </a:p>
          <a:p>
            <a:pPr marL="0" indent="0">
              <a:buNone/>
            </a:pPr>
            <a:r>
              <a:rPr lang="en-US" altLang="ko-KR" baseline="0" dirty="0" smtClean="0"/>
              <a:t>With only virtual addresses, it is difficult to find the other virtual </a:t>
            </a:r>
            <a:r>
              <a:rPr lang="en-US" altLang="ko-KR" baseline="0" dirty="0" err="1" smtClean="0"/>
              <a:t>cacheline</a:t>
            </a:r>
            <a:r>
              <a:rPr lang="en-US" altLang="ko-KR" baseline="0" dirty="0" smtClean="0"/>
              <a:t> sharing the same block. This makes maintaining coherence difficult.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 this work, we exploit the fact that synonyms are sparingly used. This was an observation made by a prior work</a:t>
            </a:r>
          </a:p>
          <a:p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Finally, Delaying translation to after LLC misses reduces TLB accesses significantly.</a:t>
            </a:r>
          </a:p>
          <a:p>
            <a:pPr marL="0" indent="0">
              <a:buNone/>
            </a:pPr>
            <a:r>
              <a:rPr lang="en-US" altLang="ko-KR" baseline="0" dirty="0" smtClean="0"/>
              <a:t>This allows us to loosen the restrictions imposed on current TLBs, and explore more sophisticated translations, and also reduces power consumed by the TLB.</a:t>
            </a:r>
          </a:p>
          <a:p>
            <a:pPr marL="0" indent="0">
              <a:buNone/>
            </a:pP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8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In this work, we propose hybrid virtual caching, a hybrid of both physical and virtual caching.</a:t>
            </a:r>
          </a:p>
          <a:p>
            <a:pPr marL="0" indent="0">
              <a:buNone/>
            </a:pPr>
            <a:r>
              <a:rPr lang="en-US" b="0" baseline="0" dirty="0" smtClean="0"/>
              <a:t>Common accesses use the virtual cache, and synonyms requiring special attention use the physical cache.</a:t>
            </a:r>
          </a:p>
          <a:p>
            <a:pPr marL="0" indent="0">
              <a:buNone/>
            </a:pPr>
            <a:r>
              <a:rPr lang="en-US" b="0" baseline="0" dirty="0" smtClean="0"/>
              <a:t>By doing so, we can defer translation of the majority of memory accesses to after a LLC miss. </a:t>
            </a:r>
          </a:p>
          <a:p>
            <a:pPr marL="0" indent="0">
              <a:buNone/>
            </a:pPr>
            <a:endParaRPr lang="en-US" b="0" baseline="0" dirty="0" smtClean="0"/>
          </a:p>
          <a:p>
            <a:pPr marL="0" indent="0">
              <a:buNone/>
            </a:pPr>
            <a:r>
              <a:rPr lang="en-US" b="0" baseline="0" dirty="0" smtClean="0"/>
              <a:t>Furthermore, </a:t>
            </a:r>
          </a:p>
          <a:p>
            <a:pPr marL="0" indent="0">
              <a:buNone/>
            </a:pPr>
            <a:r>
              <a:rPr lang="en-US" b="0" baseline="0" dirty="0" smtClean="0"/>
              <a:t>(click) By exploiting the delayed TLB access reductions, we propose a scalable delayed translation, that extends on segment based translation proposed by prior work that improves translation scalability..</a:t>
            </a:r>
            <a:endParaRPr lang="en-US" baseline="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contributions are as follows:</a:t>
            </a:r>
          </a:p>
          <a:p>
            <a:r>
              <a:rPr lang="en-US" baseline="0" dirty="0" smtClean="0"/>
              <a:t>We propose a hybrid virtual cache where the cache is populated by both virtual and physically addressed </a:t>
            </a:r>
            <a:r>
              <a:rPr lang="en-US" baseline="0" dirty="0" err="1" smtClean="0"/>
              <a:t>cachelines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 optimize for the common case. </a:t>
            </a:r>
          </a:p>
          <a:p>
            <a:r>
              <a:rPr lang="en-US" baseline="0" dirty="0" smtClean="0"/>
              <a:t>Distinctions from prior work is that the synonym pages are not restricted to a fixed address range,</a:t>
            </a:r>
          </a:p>
          <a:p>
            <a:r>
              <a:rPr lang="en-US" baseline="0" dirty="0" smtClean="0"/>
              <a:t>And the entire cache hierarchy, multiple levels, use hybrid  virtual caching.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identify that even with delayed translation current TLBs mapping fixed granularity translations are not scalable. </a:t>
            </a:r>
          </a:p>
          <a:p>
            <a:r>
              <a:rPr lang="en-US" baseline="0" dirty="0" smtClean="0"/>
              <a:t>We extend on prior work that advocated the use of segments, and propose a scalable </a:t>
            </a:r>
            <a:r>
              <a:rPr lang="en-US" b="1" baseline="0" dirty="0" smtClean="0"/>
              <a:t>many</a:t>
            </a:r>
            <a:r>
              <a:rPr lang="en-US" baseline="0" dirty="0" smtClean="0"/>
              <a:t> segment translation system that provides scalability and flexibility for the memory management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today’s talk, I’ll talk about hybrid virtual caching first, and then scalable delayed translation.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Hybrid virtual</a:t>
            </a:r>
            <a:r>
              <a:rPr lang="en-US" altLang="ko-KR" baseline="0" dirty="0" smtClean="0"/>
              <a:t> cache functions as a virtual and physical cache. </a:t>
            </a:r>
          </a:p>
          <a:p>
            <a:r>
              <a:rPr lang="en-US" altLang="ko-KR" baseline="0" dirty="0" smtClean="0"/>
              <a:t>Each </a:t>
            </a:r>
            <a:r>
              <a:rPr lang="en-US" altLang="ko-KR" baseline="0" dirty="0" err="1" smtClean="0"/>
              <a:t>cacheline</a:t>
            </a:r>
            <a:r>
              <a:rPr lang="en-US" altLang="ko-KR" baseline="0" dirty="0" smtClean="0"/>
              <a:t> is populated as either physical or virtual, and all accesses to the </a:t>
            </a:r>
            <a:r>
              <a:rPr lang="en-US" altLang="ko-KR" baseline="0" dirty="0" err="1" smtClean="0"/>
              <a:t>cachelines</a:t>
            </a:r>
            <a:r>
              <a:rPr lang="en-US" altLang="ko-KR" baseline="0" dirty="0" smtClean="0"/>
              <a:t> are consistently decided as physical or virtual.</a:t>
            </a:r>
          </a:p>
          <a:p>
            <a:r>
              <a:rPr lang="en-US" altLang="ko-KR" baseline="0" dirty="0" smtClean="0"/>
              <a:t>The challenge of this approach is that the address to be used for cache access, either virtual or physical address, must be decided prior to accessing the cache hierarchy.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</a:t>
            </a:r>
          </a:p>
          <a:p>
            <a:r>
              <a:rPr lang="en-US" altLang="ko-KR" baseline="0" dirty="0" smtClean="0"/>
              <a:t>We introduce a synonym filter, that quickly and consistently determines an access  to use either virtual or physical address.</a:t>
            </a:r>
          </a:p>
          <a:p>
            <a:r>
              <a:rPr lang="en-US" altLang="ko-KR" baseline="0" dirty="0" smtClean="0"/>
              <a:t>We use Bloom Filter for this job.</a:t>
            </a:r>
          </a:p>
          <a:p>
            <a:r>
              <a:rPr lang="en-US" altLang="ko-KR" baseline="0" dirty="0" smtClean="0"/>
              <a:t>The synonym filter is a hardware managed by the OS, where the OS adds synonym pages to the bloom filter, and swaps filter context on context switches.</a:t>
            </a:r>
          </a:p>
          <a:p>
            <a:r>
              <a:rPr lang="en-US" altLang="ko-KR" baseline="0" dirty="0" smtClean="0"/>
              <a:t>By design, the bloom filter may produce false positives, but false negatives are never produced.</a:t>
            </a:r>
          </a:p>
          <a:p>
            <a:r>
              <a:rPr lang="en-US" altLang="ko-KR" baseline="0" dirty="0" smtClean="0"/>
              <a:t>In other words, synonym pages are always </a:t>
            </a:r>
            <a:r>
              <a:rPr lang="en-US" altLang="ko-KR" b="1" baseline="0" dirty="0" smtClean="0"/>
              <a:t>detected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The filter may additionally detect non-synonym pages as Synonyms, however such cases are very rare, less than 1% of accesses, and our system is designed to withstand false positives. The details are in the paper.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I’ll</a:t>
            </a:r>
            <a:r>
              <a:rPr lang="en-US" altLang="ko-KR" baseline="0" dirty="0" smtClean="0"/>
              <a:t> show you a quick illustration of the translation steps of hybrid virtual caching</a:t>
            </a:r>
            <a:endParaRPr lang="en-US" altLang="ko-KR" dirty="0" smtClean="0"/>
          </a:p>
          <a:p>
            <a:r>
              <a:rPr lang="en-US" altLang="ko-KR" baseline="0" dirty="0" smtClean="0"/>
              <a:t>(click) We place the synonym filter between the core and the cache hierarchy. A memory request leaving the core must first filtered by the synonym filter.</a:t>
            </a:r>
          </a:p>
          <a:p>
            <a:r>
              <a:rPr lang="en-US" altLang="ko-KR" baseline="0" dirty="0" smtClean="0"/>
              <a:t>(click) The majority of accesses are to non-synonyms, and so the virtual address is used to access the cache.</a:t>
            </a:r>
          </a:p>
          <a:p>
            <a:r>
              <a:rPr lang="en-US" altLang="ko-KR" baseline="0" dirty="0" smtClean="0"/>
              <a:t>A hit in the cache hierarchy does not require any further address translation, reducing translations.</a:t>
            </a:r>
          </a:p>
          <a:p>
            <a:r>
              <a:rPr lang="en-US" altLang="ko-KR" baseline="0" dirty="0" smtClean="0"/>
              <a:t>If the non synonym causes a last level cache miss, (click), the request goes through a delayed translation to get the physical address and accesses the memory.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For rare accesses that are to synonym pages, the synonym filter will detect these requests and </a:t>
            </a:r>
          </a:p>
          <a:p>
            <a:r>
              <a:rPr lang="en-US" altLang="ko-KR" baseline="0" dirty="0" smtClean="0"/>
              <a:t>(click) Translate the address from virtual to physical using a small TLB.</a:t>
            </a:r>
          </a:p>
          <a:p>
            <a:r>
              <a:rPr lang="en-US" altLang="ko-KR" baseline="0" dirty="0" smtClean="0"/>
              <a:t>(click)The memory request will access the cache using physical address preventing synonyms from creating cache incoherency.</a:t>
            </a:r>
          </a:p>
          <a:p>
            <a:r>
              <a:rPr lang="en-US" altLang="ko-KR" baseline="0" dirty="0" smtClean="0"/>
              <a:t>On a last level cache miss, the request accesses the memory without having to translate the address.</a:t>
            </a:r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measure the efficiency of hybrid</a:t>
            </a:r>
            <a:r>
              <a:rPr lang="en-US" altLang="ko-KR" baseline="0" dirty="0" smtClean="0"/>
              <a:t> virtual caching we built a pin-based simulator.</a:t>
            </a:r>
          </a:p>
          <a:p>
            <a:r>
              <a:rPr lang="en-US" altLang="ko-KR" baseline="0" dirty="0" smtClean="0"/>
              <a:t>The baseline TLB is modeled after the Intel </a:t>
            </a:r>
            <a:r>
              <a:rPr lang="en-US" altLang="ko-KR" baseline="0" dirty="0" err="1" smtClean="0"/>
              <a:t>Haswell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mico</a:t>
            </a:r>
            <a:r>
              <a:rPr lang="en-US" altLang="ko-KR" baseline="0" dirty="0" smtClean="0"/>
              <a:t>-architecture, and </a:t>
            </a:r>
          </a:p>
          <a:p>
            <a:r>
              <a:rPr lang="en-US" altLang="ko-KR" baseline="0" dirty="0" smtClean="0"/>
              <a:t>For the hybrid virtual caching, we implemented the synonym filter using two one kilobit filters. </a:t>
            </a:r>
          </a:p>
          <a:p>
            <a:r>
              <a:rPr lang="en-US" altLang="ko-KR" baseline="0" dirty="0" smtClean="0"/>
              <a:t>We used a small TLB for the rare synonym translations,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and a larger TLB for the common delayed translation.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4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 found that the synonym filter allowed 83</a:t>
            </a:r>
            <a:r>
              <a:rPr lang="en-US" altLang="ko-KR" baseline="0" dirty="0" smtClean="0"/>
              <a:t> to 99% of accesses to access the cache before a translation.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Furthermore, our hybrid virtual cache reduced delayed TLB accesses by up to 99% and delayed TLB misses by up to 69%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(click)Hybrid virtual caching allows accessing the cache without a translation for majority of accesses.</a:t>
            </a:r>
          </a:p>
          <a:p>
            <a:r>
              <a:rPr lang="en-US" altLang="ko-KR" baseline="0" dirty="0" smtClean="0"/>
              <a:t>(click)A cache hit ends a memory request preventing delayed translation, therefore the accesses to the delayed TLB and misses are reduced significantly by cache hits.</a:t>
            </a:r>
          </a:p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61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However, delaying translation in itself isn’t a solution to limited TLB scalability.</a:t>
            </a:r>
          </a:p>
          <a:p>
            <a:r>
              <a:rPr lang="en-US" altLang="ko-KR" baseline="0" dirty="0" smtClean="0"/>
              <a:t>Even with delayed translation, some workloads still suffer from severe TLB misses.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reason is because current Fixed granularity TLBs, or TLBs that map fixed page sizes, are limited in scalability.</a:t>
            </a:r>
          </a:p>
          <a:p>
            <a:r>
              <a:rPr lang="en-US" altLang="ko-KR" baseline="0" dirty="0" smtClean="0"/>
              <a:t>We find that increasing the number of TLB entries does not result in sufficient TLB miss reduction.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conducted a scalability test of the TLB on a delayed translation system. (click)</a:t>
            </a:r>
          </a:p>
          <a:p>
            <a:r>
              <a:rPr lang="en-US" altLang="ko-KR" baseline="0" dirty="0" smtClean="0"/>
              <a:t>We show the result of benchmarks with severe TLB misses even after benefiting from delayed translation.</a:t>
            </a:r>
          </a:p>
          <a:p>
            <a:r>
              <a:rPr lang="en-US" altLang="ko-KR" baseline="0" dirty="0" smtClean="0"/>
              <a:t>We continuously increased the number of TLB entries from 1K entries on the far left, through 64K entries on the right.</a:t>
            </a:r>
          </a:p>
          <a:p>
            <a:r>
              <a:rPr lang="en-US" altLang="ko-KR" baseline="0" dirty="0" smtClean="0"/>
              <a:t>The plotted bars show the TLB misses normalized to the configuration with 1K entries.</a:t>
            </a:r>
          </a:p>
          <a:p>
            <a:r>
              <a:rPr lang="en-US" altLang="ko-KR" baseline="0" dirty="0" smtClean="0"/>
              <a:t>The graph shows that larger TLBs do offer some TLB miss reduction, however, the scalability of current TLBs are limited.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(click) As increasing the size of the TLB does not result in expected improvements, we turn to improving coverage of the TLB entries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BDE4F-D8C0-0347-9637-D0548D7D9F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6DEFB-B539-574A-8F77-CA1110A8ED1C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9E49-0915-8A40-93D4-814E15FA966D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4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B416A-8238-E144-BA5E-4B0EA6E2F206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0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FD90-372A-0040-9D31-A9CCE3FAA46C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8A15-C2C8-834C-A4DB-78E9E4B0BC73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1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19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57D1-7609-AA41-A807-A30CE18010E6}" type="datetime1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00419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4B90-2C2F-7141-9170-EF1DD4F25D09}" type="datetime1">
              <a:rPr lang="en-US" smtClean="0"/>
              <a:t>6/23/2016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419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28D1-57D5-8343-ABA6-064A6A7179F1}" type="datetime1">
              <a:rPr lang="en-US" smtClean="0"/>
              <a:t>6/23/2016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0791-DECD-074E-ADFD-59022FE150E2}" type="datetime1">
              <a:rPr lang="en-US" smtClean="0"/>
              <a:t>6/23/2016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1EEBE-E821-7F4E-8C94-94610F3FDF83}" type="datetime1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D607-11C7-B64A-8240-6005C00DAE57}" type="datetime1">
              <a:rPr lang="en-US" smtClean="0"/>
              <a:t>6/23/2016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1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C48D5-78FB-7643-AF75-24A3AD144C0E}" type="datetime1">
              <a:rPr lang="en-US" smtClean="0"/>
              <a:t>6/23/2016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0630-2B55-CB4A-85C8-EEF9F3743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3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19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Efficient Synonym Filtering and Scalable Delayed Translation </a:t>
            </a:r>
            <a:br>
              <a:rPr lang="en-US" sz="4800" b="1" dirty="0" smtClean="0">
                <a:solidFill>
                  <a:schemeClr val="tx1"/>
                </a:solidFill>
              </a:rPr>
            </a:br>
            <a:r>
              <a:rPr lang="en-US" sz="4800" b="1" dirty="0" smtClean="0">
                <a:solidFill>
                  <a:schemeClr val="tx1"/>
                </a:solidFill>
              </a:rPr>
              <a:t>for </a:t>
            </a:r>
            <a:r>
              <a:rPr lang="en-US" sz="4800" b="1" dirty="0" smtClean="0"/>
              <a:t>Hybrid Virtual Caching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b="1" i="1" dirty="0" smtClean="0"/>
              <a:t>Chang Hyun Park</a:t>
            </a:r>
            <a:r>
              <a:rPr lang="en-US" i="1" dirty="0" smtClean="0"/>
              <a:t>, </a:t>
            </a:r>
            <a:r>
              <a:rPr lang="en-US" i="1" dirty="0" err="1" smtClean="0"/>
              <a:t>Taekyung</a:t>
            </a:r>
            <a:r>
              <a:rPr lang="en-US" i="1" dirty="0" smtClean="0"/>
              <a:t> </a:t>
            </a:r>
            <a:r>
              <a:rPr lang="en-US" i="1" dirty="0" err="1" smtClean="0"/>
              <a:t>Heo</a:t>
            </a:r>
            <a:r>
              <a:rPr lang="en-US" i="1" dirty="0" smtClean="0"/>
              <a:t>, and </a:t>
            </a:r>
            <a:r>
              <a:rPr lang="en-US" i="1" smtClean="0"/>
              <a:t>Jaehyuk</a:t>
            </a:r>
            <a:r>
              <a:rPr lang="en-US" i="1" dirty="0" smtClean="0"/>
              <a:t> Huh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8739" y="4795736"/>
            <a:ext cx="4206522" cy="924127"/>
            <a:chOff x="2971800" y="4795736"/>
            <a:chExt cx="4206522" cy="9241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-13645" r="48480" b="-1"/>
            <a:stretch/>
          </p:blipFill>
          <p:spPr>
            <a:xfrm>
              <a:off x="2971800" y="4951379"/>
              <a:ext cx="1648838" cy="5225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3951" t="-13645" b="-1"/>
            <a:stretch/>
          </p:blipFill>
          <p:spPr>
            <a:xfrm>
              <a:off x="4572000" y="4795736"/>
              <a:ext cx="2606322" cy="92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48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"/>
    </mc:Choice>
    <mc:Fallback xmlns="">
      <p:transition spd="slow" advTm="7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Segment</a:t>
            </a:r>
            <a:r>
              <a:rPr lang="en-US" baseline="30000" dirty="0" smtClean="0"/>
              <a:t>[2</a:t>
            </a:r>
            <a:r>
              <a:rPr lang="en-US" baseline="30000" smtClean="0"/>
              <a:t>]</a:t>
            </a:r>
            <a:r>
              <a:rPr lang="en-US" smtClean="0"/>
              <a:t> improves </a:t>
            </a:r>
            <a:r>
              <a:rPr lang="en-US" dirty="0" smtClean="0"/>
              <a:t>TLB entry coverage</a:t>
            </a:r>
            <a:endParaRPr lang="en-US" baseline="30000" dirty="0" smtClean="0"/>
          </a:p>
          <a:p>
            <a:pPr lvl="1"/>
            <a:r>
              <a:rPr lang="en-US" altLang="ko-KR" dirty="0" smtClean="0"/>
              <a:t>Represented by three values (base, limit, offset)</a:t>
            </a:r>
          </a:p>
          <a:p>
            <a:pPr lvl="1"/>
            <a:r>
              <a:rPr lang="en-US" altLang="ko-KR" dirty="0" smtClean="0"/>
              <a:t>Translates </a:t>
            </a:r>
            <a:r>
              <a:rPr lang="en-US" altLang="ko-KR" dirty="0" smtClean="0">
                <a:solidFill>
                  <a:srgbClr val="004191"/>
                </a:solidFill>
              </a:rPr>
              <a:t>contiguous</a:t>
            </a:r>
            <a:r>
              <a:rPr lang="en-US" altLang="ko-KR" dirty="0" smtClean="0"/>
              <a:t> memory of </a:t>
            </a:r>
            <a:r>
              <a:rPr lang="en-US" altLang="ko-KR" dirty="0" smtClean="0">
                <a:solidFill>
                  <a:srgbClr val="004191"/>
                </a:solidFill>
              </a:rPr>
              <a:t>any</a:t>
            </a:r>
            <a:r>
              <a:rPr lang="en-US" altLang="ko-KR" dirty="0" smtClean="0"/>
              <a:t> size</a:t>
            </a:r>
          </a:p>
          <a:p>
            <a:r>
              <a:rPr lang="en-US" altLang="ko-KR" dirty="0" smtClean="0"/>
              <a:t>OS benefits from more available segments</a:t>
            </a:r>
          </a:p>
          <a:p>
            <a:pPr lvl="1"/>
            <a:r>
              <a:rPr lang="en-US" altLang="ko-KR" dirty="0" smtClean="0"/>
              <a:t>Memory sharing among processes fragment memory</a:t>
            </a:r>
          </a:p>
          <a:p>
            <a:pPr lvl="1"/>
            <a:r>
              <a:rPr lang="en-US" altLang="ko-KR" dirty="0" smtClean="0"/>
              <a:t>OS can offer multiple smaller segments</a:t>
            </a:r>
          </a:p>
          <a:p>
            <a:r>
              <a:rPr lang="en-US" altLang="ko-KR" dirty="0" smtClean="0"/>
              <a:t>Number of segments</a:t>
            </a:r>
            <a:r>
              <a:rPr lang="en-US" altLang="ko-KR" baseline="30000" dirty="0" smtClean="0"/>
              <a:t>[3]</a:t>
            </a:r>
            <a:r>
              <a:rPr lang="en-US" altLang="ko-KR" dirty="0" smtClean="0"/>
              <a:t> limited by latency</a:t>
            </a:r>
          </a:p>
          <a:p>
            <a:pPr lvl="1"/>
            <a:r>
              <a:rPr lang="en-US" altLang="ko-KR" dirty="0" smtClean="0"/>
              <a:t>Segment lookup between </a:t>
            </a:r>
            <a:r>
              <a:rPr lang="en-US" altLang="ko-KR" dirty="0" smtClean="0">
                <a:solidFill>
                  <a:srgbClr val="AF2412"/>
                </a:solidFill>
              </a:rPr>
              <a:t>Core</a:t>
            </a:r>
            <a:r>
              <a:rPr lang="en-US" altLang="ko-KR" dirty="0" smtClean="0"/>
              <a:t> and </a:t>
            </a:r>
            <a:r>
              <a:rPr lang="en-US" altLang="ko-KR" dirty="0" smtClean="0">
                <a:solidFill>
                  <a:srgbClr val="004191"/>
                </a:solidFill>
              </a:rPr>
              <a:t>L1 cache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Fully-associative lookup of all segments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Segments: Scalable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4199" y="6311899"/>
            <a:ext cx="3381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[2] </a:t>
            </a:r>
            <a:r>
              <a:rPr lang="en-US" sz="1600" dirty="0" err="1" smtClean="0"/>
              <a:t>Basu</a:t>
            </a:r>
            <a:r>
              <a:rPr lang="en-US" sz="1600" dirty="0" smtClean="0"/>
              <a:t> et al. ISCA 2013</a:t>
            </a:r>
          </a:p>
          <a:p>
            <a:r>
              <a:rPr lang="en-US" sz="1600" dirty="0" smtClean="0"/>
              <a:t>[3] </a:t>
            </a:r>
            <a:r>
              <a:rPr lang="en-US" sz="1600" dirty="0" err="1" smtClean="0"/>
              <a:t>Karakostas</a:t>
            </a:r>
            <a:r>
              <a:rPr lang="en-US" sz="1600" dirty="0" smtClean="0"/>
              <a:t>, Gandhi et al. ISCA 2015</a:t>
            </a:r>
            <a:endParaRPr lang="en-US" sz="16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984918" y="3493325"/>
            <a:ext cx="5180834" cy="1651446"/>
            <a:chOff x="2020066" y="2758696"/>
            <a:chExt cx="5180834" cy="1651446"/>
          </a:xfrm>
        </p:grpSpPr>
        <p:grpSp>
          <p:nvGrpSpPr>
            <p:cNvPr id="19" name="Group 18"/>
            <p:cNvGrpSpPr/>
            <p:nvPr/>
          </p:nvGrpSpPr>
          <p:grpSpPr>
            <a:xfrm>
              <a:off x="2134906" y="2758696"/>
              <a:ext cx="5065994" cy="830196"/>
              <a:chOff x="226975" y="2361740"/>
              <a:chExt cx="5065994" cy="8301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26975" y="2822604"/>
                <a:ext cx="2259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D1403E"/>
                    </a:solidFill>
                  </a:rPr>
                  <a:t>Virtual Address Space</a:t>
                </a: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2479430" y="2731072"/>
                <a:ext cx="2813539" cy="446892"/>
                <a:chOff x="2479430" y="2731072"/>
                <a:chExt cx="2813539" cy="44689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2479430" y="2911186"/>
                  <a:ext cx="2813539" cy="192168"/>
                </a:xfrm>
                <a:prstGeom prst="rect">
                  <a:avLst/>
                </a:prstGeom>
                <a:solidFill>
                  <a:srgbClr val="D140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3006970" y="2731072"/>
                  <a:ext cx="0" cy="446892"/>
                </a:xfrm>
                <a:prstGeom prst="line">
                  <a:avLst/>
                </a:prstGeom>
                <a:ln w="25400">
                  <a:solidFill>
                    <a:srgbClr val="0041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3930162" y="2731072"/>
                  <a:ext cx="0" cy="446892"/>
                </a:xfrm>
                <a:prstGeom prst="line">
                  <a:avLst/>
                </a:prstGeom>
                <a:ln w="25400">
                  <a:solidFill>
                    <a:srgbClr val="0041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/>
                <p:cNvSpPr/>
                <p:nvPr/>
              </p:nvSpPr>
              <p:spPr>
                <a:xfrm>
                  <a:off x="3006971" y="2911186"/>
                  <a:ext cx="923192" cy="192168"/>
                </a:xfrm>
                <a:prstGeom prst="rect">
                  <a:avLst/>
                </a:prstGeom>
                <a:solidFill>
                  <a:srgbClr val="0041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2689416" y="2361740"/>
                <a:ext cx="635110" cy="369332"/>
              </a:xfrm>
              <a:prstGeom prst="rect">
                <a:avLst/>
              </a:prstGeom>
              <a:noFill/>
              <a:ln w="15875">
                <a:solidFill>
                  <a:srgbClr val="00419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4191"/>
                    </a:solidFill>
                  </a:rPr>
                  <a:t>Base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80853" y="2361740"/>
                <a:ext cx="698621" cy="369332"/>
              </a:xfrm>
              <a:prstGeom prst="rect">
                <a:avLst/>
              </a:prstGeom>
              <a:noFill/>
              <a:ln w="15875">
                <a:solidFill>
                  <a:srgbClr val="00419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4191"/>
                    </a:solidFill>
                  </a:rPr>
                  <a:t>Limit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20066" y="3410800"/>
              <a:ext cx="5180834" cy="999342"/>
              <a:chOff x="2020066" y="3410800"/>
              <a:chExt cx="5180834" cy="9993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020066" y="3410800"/>
                <a:ext cx="5180834" cy="730347"/>
                <a:chOff x="112135" y="3147976"/>
                <a:chExt cx="5180834" cy="730347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12135" y="3408667"/>
                  <a:ext cx="23744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chemeClr val="accent1"/>
                      </a:solidFill>
                    </a:rPr>
                    <a:t>Physical Address Space</a:t>
                  </a:r>
                  <a:endParaRPr lang="en-US" altLang="ko-KR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2479430" y="3147976"/>
                  <a:ext cx="2813539" cy="730347"/>
                  <a:chOff x="2479430" y="3147976"/>
                  <a:chExt cx="2813539" cy="730347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2479430" y="3497249"/>
                    <a:ext cx="2813539" cy="1921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4167553" y="3431431"/>
                    <a:ext cx="0" cy="446892"/>
                  </a:xfrm>
                  <a:prstGeom prst="line">
                    <a:avLst/>
                  </a:prstGeom>
                  <a:ln w="25400">
                    <a:solidFill>
                      <a:srgbClr val="00419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>
                    <a:off x="5090745" y="3431431"/>
                    <a:ext cx="0" cy="446892"/>
                  </a:xfrm>
                  <a:prstGeom prst="line">
                    <a:avLst/>
                  </a:prstGeom>
                  <a:ln w="25400">
                    <a:solidFill>
                      <a:srgbClr val="00419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006970" y="3147976"/>
                    <a:ext cx="0" cy="730347"/>
                  </a:xfrm>
                  <a:prstGeom prst="line">
                    <a:avLst/>
                  </a:prstGeom>
                  <a:ln w="19050">
                    <a:solidFill>
                      <a:srgbClr val="00419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4167553" y="3497249"/>
                    <a:ext cx="923192" cy="192168"/>
                  </a:xfrm>
                  <a:prstGeom prst="rect">
                    <a:avLst/>
                  </a:prstGeom>
                  <a:solidFill>
                    <a:srgbClr val="00419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4914902" y="4040823"/>
                <a:ext cx="1160582" cy="0"/>
              </a:xfrm>
              <a:prstGeom prst="straightConnector1">
                <a:avLst/>
              </a:prstGeom>
              <a:ln w="19050">
                <a:solidFill>
                  <a:srgbClr val="00419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5110952" y="4040810"/>
                <a:ext cx="768483" cy="369332"/>
              </a:xfrm>
              <a:prstGeom prst="rect">
                <a:avLst/>
              </a:prstGeom>
              <a:noFill/>
              <a:ln w="15875">
                <a:solidFill>
                  <a:srgbClr val="00419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4191"/>
                    </a:solidFill>
                  </a:rPr>
                  <a:t>Offset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94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Scalable Delayed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Exploit reduced frequency of delayed translation</a:t>
            </a:r>
          </a:p>
          <a:p>
            <a:pPr lvl="1"/>
            <a:r>
              <a:rPr lang="en-US" dirty="0" smtClean="0"/>
              <a:t>Prior work limited to 10s of segments</a:t>
            </a:r>
          </a:p>
          <a:p>
            <a:pPr lvl="1"/>
            <a:r>
              <a:rPr lang="en-US" dirty="0" smtClean="0"/>
              <a:t>Provide 1000s of segments for OS Flexibility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Efficient searching of owner segment required</a:t>
            </a:r>
          </a:p>
          <a:p>
            <a:pPr lvl="1"/>
            <a:r>
              <a:rPr lang="en-US" dirty="0" smtClean="0"/>
              <a:t>OS managed tree that </a:t>
            </a:r>
            <a:r>
              <a:rPr lang="en-US" dirty="0" smtClean="0">
                <a:solidFill>
                  <a:srgbClr val="004191"/>
                </a:solidFill>
              </a:rPr>
              <a:t>locates</a:t>
            </a:r>
            <a:r>
              <a:rPr lang="en-US" dirty="0" smtClean="0"/>
              <a:t> segment in a HW table</a:t>
            </a:r>
          </a:p>
          <a:p>
            <a:pPr lvl="1"/>
            <a:r>
              <a:rPr lang="en-US" dirty="0" smtClean="0"/>
              <a:t>HW walker that traverses tree to acquire location</a:t>
            </a:r>
          </a:p>
          <a:p>
            <a:pPr lvl="1"/>
            <a:r>
              <a:rPr lang="en-US" dirty="0" smtClean="0"/>
              <a:t>Use location (index) to access segment in HW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59126" y="3370891"/>
            <a:ext cx="1512122" cy="308728"/>
          </a:xfrm>
          <a:prstGeom prst="rect">
            <a:avLst/>
          </a:prstGeom>
          <a:solidFill>
            <a:srgbClr val="D1403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32 Segments</a:t>
            </a:r>
            <a:endParaRPr lang="ko-KR" alt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90" y="3010940"/>
            <a:ext cx="1027430" cy="10274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4077" y="3012140"/>
            <a:ext cx="1796528" cy="1026230"/>
          </a:xfrm>
          <a:prstGeom prst="rect">
            <a:avLst/>
          </a:prstGeom>
          <a:solidFill>
            <a:srgbClr val="4472C4"/>
          </a:solidFill>
          <a:ln>
            <a:solidFill>
              <a:srgbClr val="004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1000s Segments</a:t>
            </a:r>
            <a:endParaRPr lang="ko-KR" alt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16" y="2829858"/>
            <a:ext cx="998652" cy="1201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90" y="3129451"/>
            <a:ext cx="571230" cy="68726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658787" y="3277656"/>
            <a:ext cx="1859886" cy="372758"/>
            <a:chOff x="3658787" y="3277656"/>
            <a:chExt cx="1859886" cy="3727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3658787" y="3650414"/>
              <a:ext cx="1859886" cy="0"/>
            </a:xfrm>
            <a:prstGeom prst="straightConnector1">
              <a:avLst/>
            </a:prstGeom>
            <a:ln w="28575">
              <a:solidFill>
                <a:srgbClr val="0041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72838" y="3277656"/>
              <a:ext cx="1831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Delay Translation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7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Delayed Translation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1692" y="3602671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D1403E"/>
                </a:solidFill>
              </a:rPr>
              <a:t>LLC Miss (Non-synonym)</a:t>
            </a:r>
            <a:endParaRPr lang="ko-KR" altLang="en-US" b="1" dirty="0">
              <a:solidFill>
                <a:srgbClr val="D1403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4816" y="3602671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4191"/>
                </a:solidFill>
              </a:rPr>
              <a:t>Memory Access</a:t>
            </a:r>
            <a:endParaRPr lang="ko-KR" altLang="en-US" b="1" dirty="0">
              <a:solidFill>
                <a:srgbClr val="00419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871100" y="3801747"/>
            <a:ext cx="665164" cy="0"/>
          </a:xfrm>
          <a:prstGeom prst="straightConnector1">
            <a:avLst/>
          </a:prstGeom>
          <a:ln w="15875">
            <a:solidFill>
              <a:srgbClr val="AF24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08970" y="3805390"/>
            <a:ext cx="825757" cy="0"/>
          </a:xfrm>
          <a:prstGeom prst="straightConnector1">
            <a:avLst/>
          </a:prstGeom>
          <a:ln w="15875">
            <a:solidFill>
              <a:srgbClr val="0041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24355" y="4791998"/>
            <a:ext cx="1174937" cy="1352490"/>
            <a:chOff x="891992" y="3851166"/>
            <a:chExt cx="1174937" cy="1352490"/>
          </a:xfrm>
        </p:grpSpPr>
        <p:grpSp>
          <p:nvGrpSpPr>
            <p:cNvPr id="75" name="Group 74"/>
            <p:cNvGrpSpPr/>
            <p:nvPr/>
          </p:nvGrpSpPr>
          <p:grpSpPr>
            <a:xfrm>
              <a:off x="971981" y="3851166"/>
              <a:ext cx="1014958" cy="1014958"/>
              <a:chOff x="755817" y="3757067"/>
              <a:chExt cx="1470985" cy="1470985"/>
            </a:xfrm>
          </p:grpSpPr>
          <p:sp>
            <p:nvSpPr>
              <p:cNvPr id="42" name="Shape 392"/>
              <p:cNvSpPr/>
              <p:nvPr/>
            </p:nvSpPr>
            <p:spPr>
              <a:xfrm>
                <a:off x="755817" y="3757067"/>
                <a:ext cx="1470985" cy="1470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600"/>
                </a:pPr>
                <a:endParaRPr/>
              </a:p>
            </p:txBody>
          </p:sp>
          <p:sp>
            <p:nvSpPr>
              <p:cNvPr id="43" name="Shape 394"/>
              <p:cNvSpPr/>
              <p:nvPr/>
            </p:nvSpPr>
            <p:spPr>
              <a:xfrm>
                <a:off x="1347527" y="3773440"/>
                <a:ext cx="263869" cy="1438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80" y="0"/>
                    </a:moveTo>
                    <a:lnTo>
                      <a:pt x="0" y="7936"/>
                    </a:lnTo>
                    <a:lnTo>
                      <a:pt x="21600" y="13714"/>
                    </a:lnTo>
                    <a:lnTo>
                      <a:pt x="7852" y="21600"/>
                    </a:lnTo>
                  </a:path>
                </a:pathLst>
              </a:custGeom>
              <a:ln w="25400">
                <a:solidFill>
                  <a:schemeClr val="accent4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600"/>
                </a:pPr>
                <a:endParaRPr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91992" y="4834324"/>
              <a:ext cx="1174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Index Tree</a:t>
              </a:r>
              <a:endParaRPr lang="ko-KR" altLang="en-US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19302" y="5265638"/>
            <a:ext cx="3702771" cy="369332"/>
            <a:chOff x="3926059" y="4217847"/>
            <a:chExt cx="1596014" cy="369332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4017625" y="4530676"/>
              <a:ext cx="147746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926059" y="4217847"/>
              <a:ext cx="1596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index</a:t>
              </a:r>
              <a:endParaRPr lang="ko-KR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589475" y="3126044"/>
            <a:ext cx="2397715" cy="1474790"/>
            <a:chOff x="5623469" y="3225388"/>
            <a:chExt cx="2397715" cy="1474790"/>
          </a:xfrm>
        </p:grpSpPr>
        <p:graphicFrame>
          <p:nvGraphicFramePr>
            <p:cNvPr id="55" name="Table 398"/>
            <p:cNvGraphicFramePr/>
            <p:nvPr>
              <p:extLst>
                <p:ext uri="{D42A27DB-BD31-4B8C-83A1-F6EECF244321}">
                  <p14:modId xmlns:p14="http://schemas.microsoft.com/office/powerpoint/2010/main" val="786528214"/>
                </p:ext>
              </p:extLst>
            </p:nvPr>
          </p:nvGraphicFramePr>
          <p:xfrm>
            <a:off x="5623469" y="3225388"/>
            <a:ext cx="2397715" cy="1141396"/>
          </p:xfrm>
          <a:graphic>
            <a:graphicData uri="http://schemas.openxmlformats.org/drawingml/2006/table">
              <a:tbl>
                <a:tblPr firstRow="1" firstCol="1">
                  <a:tableStyleId>{2D5ABB26-0587-4C30-8999-92F81FD0307C}</a:tableStyleId>
                </a:tblPr>
                <a:tblGrid>
                  <a:gridCol w="4795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>
                            <a:solidFill>
                              <a:schemeClr val="bg1"/>
                            </a:solidFill>
                          </a:rPr>
                          <a:t>Index</a:t>
                        </a:r>
                        <a:endParaRPr sz="11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Base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Limit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Offset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etc.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1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2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3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4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…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60" name="TextBox 59"/>
            <p:cNvSpPr txBox="1"/>
            <p:nvPr/>
          </p:nvSpPr>
          <p:spPr>
            <a:xfrm>
              <a:off x="6032045" y="4330846"/>
              <a:ext cx="158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Table</a:t>
              </a:r>
              <a:endParaRPr lang="ko-KR" altLang="en-US" b="1" dirty="0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3589474" y="3698522"/>
            <a:ext cx="2397715" cy="203248"/>
          </a:xfrm>
          <a:prstGeom prst="rect">
            <a:avLst/>
          </a:prstGeom>
          <a:solidFill>
            <a:srgbClr val="00419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7295744" y="3997823"/>
            <a:ext cx="0" cy="1578795"/>
          </a:xfrm>
          <a:prstGeom prst="straightConnector1">
            <a:avLst/>
          </a:prstGeom>
          <a:ln w="15875">
            <a:solidFill>
              <a:srgbClr val="0041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04058" y="1740818"/>
            <a:ext cx="7535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004191"/>
                </a:solidFill>
              </a:rPr>
              <a:t>Segment Table</a:t>
            </a:r>
            <a:r>
              <a:rPr lang="en-US" altLang="ko-KR" sz="2800" dirty="0"/>
              <a:t>: register values </a:t>
            </a:r>
            <a:r>
              <a:rPr lang="en-US" altLang="ko-KR" sz="2800" dirty="0" smtClean="0"/>
              <a:t>for </a:t>
            </a:r>
            <a:r>
              <a:rPr lang="en-US" altLang="ko-KR" sz="2800" dirty="0"/>
              <a:t>many </a:t>
            </a:r>
            <a:r>
              <a:rPr lang="en-US" altLang="ko-KR" sz="2800" dirty="0" smtClean="0"/>
              <a:t>segments</a:t>
            </a:r>
            <a:endParaRPr lang="en-US" altLang="ko-KR" sz="2800" dirty="0"/>
          </a:p>
        </p:txBody>
      </p:sp>
      <p:cxnSp>
        <p:nvCxnSpPr>
          <p:cNvPr id="14" name="Elbow Connector 13"/>
          <p:cNvCxnSpPr>
            <a:stCxn id="7" idx="3"/>
          </p:cNvCxnSpPr>
          <p:nvPr/>
        </p:nvCxnSpPr>
        <p:spPr>
          <a:xfrm flipH="1">
            <a:off x="1284051" y="3787337"/>
            <a:ext cx="1587049" cy="1015958"/>
          </a:xfrm>
          <a:prstGeom prst="bentConnector3">
            <a:avLst>
              <a:gd name="adj1" fmla="val -14404"/>
            </a:avLst>
          </a:prstGeom>
          <a:ln w="15875">
            <a:solidFill>
              <a:srgbClr val="AF24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86275" y="1743672"/>
            <a:ext cx="753588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>
                <a:solidFill>
                  <a:srgbClr val="004191"/>
                </a:solidFill>
              </a:rPr>
              <a:t>Index Tree</a:t>
            </a:r>
            <a:r>
              <a:rPr lang="en-US" altLang="ko-KR" sz="2800" i="1" dirty="0"/>
              <a:t>: </a:t>
            </a:r>
            <a:r>
              <a:rPr lang="en-US" altLang="ko-KR" sz="2800" dirty="0"/>
              <a:t>B-tree that holds following mapping</a:t>
            </a:r>
          </a:p>
          <a:p>
            <a:pPr lvl="1"/>
            <a:r>
              <a:rPr lang="en-US" altLang="ko-KR" sz="2400" b="1" dirty="0"/>
              <a:t>key</a:t>
            </a:r>
            <a:r>
              <a:rPr lang="en-US" altLang="ko-KR" sz="2400" dirty="0"/>
              <a:t>: virtual address</a:t>
            </a:r>
          </a:p>
          <a:p>
            <a:pPr lvl="1"/>
            <a:r>
              <a:rPr lang="en-US" altLang="ko-KR" sz="2400" b="1" dirty="0"/>
              <a:t>value</a:t>
            </a:r>
            <a:r>
              <a:rPr lang="en-US" altLang="ko-KR" sz="2400" dirty="0"/>
              <a:t>: index to Segment Table</a:t>
            </a:r>
          </a:p>
        </p:txBody>
      </p:sp>
      <p:sp>
        <p:nvSpPr>
          <p:cNvPr id="25" name="Rounded Rectangle 9"/>
          <p:cNvSpPr/>
          <p:nvPr/>
        </p:nvSpPr>
        <p:spPr>
          <a:xfrm>
            <a:off x="286603" y="4668581"/>
            <a:ext cx="8570794" cy="1052950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Infeasible to search all Segment Table entries</a:t>
            </a:r>
          </a:p>
        </p:txBody>
      </p:sp>
    </p:spTree>
    <p:extLst>
      <p:ext uri="{BB962C8B-B14F-4D97-AF65-F5344CB8AC3E}">
        <p14:creationId xmlns:p14="http://schemas.microsoft.com/office/powerpoint/2010/main" val="9921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22222 0.26065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1303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22049 0.25902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1294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5" grpId="0"/>
      <p:bldP spid="5" grpId="1"/>
      <p:bldP spid="62" grpId="0"/>
      <p:bldP spid="62" grpId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Delayed Translation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1692" y="3602671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D1403E"/>
                </a:solidFill>
              </a:rPr>
              <a:t>LLC Miss (Non-synonym)</a:t>
            </a:r>
            <a:endParaRPr lang="ko-KR" altLang="en-US" b="1" dirty="0">
              <a:solidFill>
                <a:srgbClr val="D1403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4816" y="3602671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4191"/>
                </a:solidFill>
              </a:rPr>
              <a:t>Memory Access</a:t>
            </a:r>
            <a:endParaRPr lang="ko-KR" altLang="en-US" b="1" dirty="0">
              <a:solidFill>
                <a:srgbClr val="004191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4355" y="4791998"/>
            <a:ext cx="1174937" cy="1352490"/>
            <a:chOff x="891992" y="3851166"/>
            <a:chExt cx="1174937" cy="1352490"/>
          </a:xfrm>
        </p:grpSpPr>
        <p:grpSp>
          <p:nvGrpSpPr>
            <p:cNvPr id="75" name="Group 74"/>
            <p:cNvGrpSpPr/>
            <p:nvPr/>
          </p:nvGrpSpPr>
          <p:grpSpPr>
            <a:xfrm>
              <a:off x="971981" y="3851166"/>
              <a:ext cx="1014958" cy="1014958"/>
              <a:chOff x="755817" y="3757067"/>
              <a:chExt cx="1470985" cy="1470985"/>
            </a:xfrm>
          </p:grpSpPr>
          <p:sp>
            <p:nvSpPr>
              <p:cNvPr id="42" name="Shape 392"/>
              <p:cNvSpPr/>
              <p:nvPr/>
            </p:nvSpPr>
            <p:spPr>
              <a:xfrm>
                <a:off x="755817" y="3757067"/>
                <a:ext cx="1470985" cy="1470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600"/>
                </a:pPr>
                <a:endParaRPr/>
              </a:p>
            </p:txBody>
          </p:sp>
          <p:sp>
            <p:nvSpPr>
              <p:cNvPr id="43" name="Shape 394"/>
              <p:cNvSpPr/>
              <p:nvPr/>
            </p:nvSpPr>
            <p:spPr>
              <a:xfrm>
                <a:off x="1347527" y="3773440"/>
                <a:ext cx="263869" cy="1438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80" y="0"/>
                    </a:moveTo>
                    <a:lnTo>
                      <a:pt x="0" y="7936"/>
                    </a:lnTo>
                    <a:lnTo>
                      <a:pt x="21600" y="13714"/>
                    </a:lnTo>
                    <a:lnTo>
                      <a:pt x="7852" y="21600"/>
                    </a:lnTo>
                  </a:path>
                </a:pathLst>
              </a:custGeom>
              <a:ln w="25400">
                <a:solidFill>
                  <a:schemeClr val="accent4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600"/>
                </a:pPr>
                <a:endParaRPr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891992" y="4834324"/>
              <a:ext cx="1174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Index Tree</a:t>
              </a:r>
              <a:endParaRPr lang="ko-KR" altLang="en-US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79599" y="5938336"/>
            <a:ext cx="140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Traverse tree</a:t>
            </a:r>
            <a:endParaRPr lang="ko-KR" alt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2180642" y="5154326"/>
            <a:ext cx="1476375" cy="6343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Index Cache</a:t>
            </a:r>
            <a:endParaRPr lang="ko-KR" altLang="en-US" dirty="0"/>
          </a:p>
        </p:txBody>
      </p:sp>
      <p:sp>
        <p:nvSpPr>
          <p:cNvPr id="49" name="Arc 48"/>
          <p:cNvSpPr/>
          <p:nvPr/>
        </p:nvSpPr>
        <p:spPr>
          <a:xfrm rot="21241169">
            <a:off x="1397530" y="4825115"/>
            <a:ext cx="965423" cy="734473"/>
          </a:xfrm>
          <a:prstGeom prst="arc">
            <a:avLst>
              <a:gd name="adj1" fmla="val 12496173"/>
              <a:gd name="adj2" fmla="val 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Arc 51"/>
          <p:cNvSpPr/>
          <p:nvPr/>
        </p:nvSpPr>
        <p:spPr>
          <a:xfrm>
            <a:off x="3472038" y="5566939"/>
            <a:ext cx="442546" cy="443503"/>
          </a:xfrm>
          <a:prstGeom prst="arc">
            <a:avLst>
              <a:gd name="adj1" fmla="val 16200000"/>
              <a:gd name="adj2" fmla="val 1060064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Group 76"/>
          <p:cNvGrpSpPr/>
          <p:nvPr/>
        </p:nvGrpSpPr>
        <p:grpSpPr>
          <a:xfrm>
            <a:off x="3926059" y="5265638"/>
            <a:ext cx="1596014" cy="369332"/>
            <a:chOff x="3926059" y="4217847"/>
            <a:chExt cx="1596014" cy="369332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4017625" y="4530676"/>
              <a:ext cx="147746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926059" y="4217847"/>
              <a:ext cx="1596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index</a:t>
              </a:r>
              <a:endParaRPr lang="ko-KR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12400" y="4914000"/>
            <a:ext cx="2397715" cy="1474790"/>
            <a:chOff x="5623469" y="3225388"/>
            <a:chExt cx="2397715" cy="1474790"/>
          </a:xfrm>
        </p:grpSpPr>
        <p:graphicFrame>
          <p:nvGraphicFramePr>
            <p:cNvPr id="55" name="Table 398"/>
            <p:cNvGraphicFramePr/>
            <p:nvPr>
              <p:extLst/>
            </p:nvPr>
          </p:nvGraphicFramePr>
          <p:xfrm>
            <a:off x="5623469" y="3225388"/>
            <a:ext cx="2397715" cy="1141396"/>
          </p:xfrm>
          <a:graphic>
            <a:graphicData uri="http://schemas.openxmlformats.org/drawingml/2006/table">
              <a:tbl>
                <a:tblPr firstRow="1" firstCol="1">
                  <a:tableStyleId>{2D5ABB26-0587-4C30-8999-92F81FD0307C}</a:tableStyleId>
                </a:tblPr>
                <a:tblGrid>
                  <a:gridCol w="4795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>
                            <a:solidFill>
                              <a:schemeClr val="bg1"/>
                            </a:solidFill>
                          </a:rPr>
                          <a:t>Index</a:t>
                        </a:r>
                        <a:endParaRPr sz="11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Base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Limit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Offset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etc.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1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2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3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4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…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60" name="TextBox 59"/>
            <p:cNvSpPr txBox="1"/>
            <p:nvPr/>
          </p:nvSpPr>
          <p:spPr>
            <a:xfrm>
              <a:off x="6032045" y="4330846"/>
              <a:ext cx="158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Table</a:t>
              </a:r>
              <a:endParaRPr lang="ko-KR" altLang="en-US" b="1" dirty="0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5612399" y="5473088"/>
            <a:ext cx="2397715" cy="203248"/>
          </a:xfrm>
          <a:prstGeom prst="rect">
            <a:avLst/>
          </a:prstGeom>
          <a:solidFill>
            <a:srgbClr val="00419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7295744" y="3997823"/>
            <a:ext cx="0" cy="1578795"/>
          </a:xfrm>
          <a:prstGeom prst="straightConnector1">
            <a:avLst/>
          </a:prstGeom>
          <a:ln w="15875">
            <a:solidFill>
              <a:srgbClr val="0041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61013" y="4646057"/>
            <a:ext cx="3487244" cy="2096613"/>
            <a:chOff x="461013" y="4646057"/>
            <a:chExt cx="3487244" cy="2096613"/>
          </a:xfrm>
        </p:grpSpPr>
        <p:sp>
          <p:nvSpPr>
            <p:cNvPr id="79" name="Rounded Rectangle 78"/>
            <p:cNvSpPr/>
            <p:nvPr/>
          </p:nvSpPr>
          <p:spPr>
            <a:xfrm>
              <a:off x="461013" y="4646057"/>
              <a:ext cx="3487244" cy="1732590"/>
            </a:xfrm>
            <a:prstGeom prst="roundRect">
              <a:avLst/>
            </a:prstGeom>
            <a:noFill/>
            <a:ln w="28575">
              <a:solidFill>
                <a:srgbClr val="00419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50828" y="6373338"/>
              <a:ext cx="1266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4191"/>
                  </a:solidFill>
                </a:rPr>
                <a:t>HW Walker</a:t>
              </a:r>
              <a:endParaRPr lang="ko-KR" altLang="en-US" b="1" dirty="0">
                <a:solidFill>
                  <a:srgbClr val="00419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804058" y="1740818"/>
            <a:ext cx="7535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>
                <a:solidFill>
                  <a:srgbClr val="004191"/>
                </a:solidFill>
              </a:rPr>
              <a:t>Index Cache</a:t>
            </a:r>
            <a:r>
              <a:rPr lang="en-US" altLang="ko-KR" sz="2800" i="1" dirty="0"/>
              <a:t>:</a:t>
            </a:r>
            <a:r>
              <a:rPr lang="en-US" altLang="ko-KR" sz="2800" dirty="0"/>
              <a:t> caches index tree nodes on-chip</a:t>
            </a:r>
          </a:p>
        </p:txBody>
      </p:sp>
      <p:cxnSp>
        <p:nvCxnSpPr>
          <p:cNvPr id="14" name="Elbow Connector 13"/>
          <p:cNvCxnSpPr>
            <a:stCxn id="7" idx="3"/>
          </p:cNvCxnSpPr>
          <p:nvPr/>
        </p:nvCxnSpPr>
        <p:spPr>
          <a:xfrm flipH="1">
            <a:off x="1284051" y="3787337"/>
            <a:ext cx="1587049" cy="1015958"/>
          </a:xfrm>
          <a:prstGeom prst="bentConnector3">
            <a:avLst>
              <a:gd name="adj1" fmla="val -14404"/>
            </a:avLst>
          </a:prstGeom>
          <a:ln w="15875">
            <a:solidFill>
              <a:srgbClr val="AF24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7" idx="3"/>
          </p:cNvCxnSpPr>
          <p:nvPr/>
        </p:nvCxnSpPr>
        <p:spPr>
          <a:xfrm>
            <a:off x="2871100" y="3787337"/>
            <a:ext cx="436304" cy="858720"/>
          </a:xfrm>
          <a:prstGeom prst="bentConnector2">
            <a:avLst/>
          </a:prstGeom>
          <a:ln w="15875">
            <a:solidFill>
              <a:srgbClr val="AF24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04058" y="2289858"/>
            <a:ext cx="7205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>
                <a:solidFill>
                  <a:srgbClr val="004191"/>
                </a:solidFill>
              </a:rPr>
              <a:t>Hardware Walker</a:t>
            </a:r>
            <a:r>
              <a:rPr lang="en-US" altLang="ko-KR" sz="2800" dirty="0"/>
              <a:t>: searches through the index tree to produce a segment table index</a:t>
            </a:r>
          </a:p>
        </p:txBody>
      </p:sp>
    </p:spTree>
    <p:extLst>
      <p:ext uri="{BB962C8B-B14F-4D97-AF65-F5344CB8AC3E}">
        <p14:creationId xmlns:p14="http://schemas.microsoft.com/office/powerpoint/2010/main" val="515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7" grpId="0" animBg="1"/>
      <p:bldP spid="49" grpId="0" animBg="1"/>
      <p:bldP spid="52" grpId="0" animBg="1"/>
      <p:bldP spid="52" grpId="1" animBg="1"/>
      <p:bldP spid="52" grpId="2" animBg="1"/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Translation Procedure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1692" y="3602671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D1403E"/>
                </a:solidFill>
              </a:rPr>
              <a:t>LLC Miss (Non-synonym)</a:t>
            </a:r>
            <a:endParaRPr lang="ko-KR" altLang="en-US" b="1" dirty="0">
              <a:solidFill>
                <a:srgbClr val="D1403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4816" y="3602671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4191"/>
                </a:solidFill>
              </a:rPr>
              <a:t>Memory Access</a:t>
            </a:r>
            <a:endParaRPr lang="ko-KR" altLang="en-US" b="1" dirty="0">
              <a:solidFill>
                <a:srgbClr val="00419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82221" y="3284571"/>
            <a:ext cx="1701474" cy="1005531"/>
            <a:chOff x="3902052" y="1779993"/>
            <a:chExt cx="1701474" cy="1005531"/>
          </a:xfrm>
        </p:grpSpPr>
        <p:sp>
          <p:nvSpPr>
            <p:cNvPr id="21" name="Rectangle 20"/>
            <p:cNvSpPr/>
            <p:nvPr/>
          </p:nvSpPr>
          <p:spPr>
            <a:xfrm>
              <a:off x="3904992" y="1866222"/>
              <a:ext cx="850307" cy="188925"/>
            </a:xfrm>
            <a:prstGeom prst="rect">
              <a:avLst/>
            </a:prstGeom>
            <a:solidFill>
              <a:srgbClr val="D14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53219" y="1866222"/>
              <a:ext cx="850307" cy="188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03522" y="2055147"/>
              <a:ext cx="850307" cy="122361"/>
            </a:xfrm>
            <a:prstGeom prst="rect">
              <a:avLst/>
            </a:prstGeom>
            <a:solidFill>
              <a:srgbClr val="D1403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03522" y="2178451"/>
              <a:ext cx="850307" cy="122361"/>
            </a:xfrm>
            <a:prstGeom prst="rect">
              <a:avLst/>
            </a:prstGeom>
            <a:solidFill>
              <a:srgbClr val="D1403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03521" y="2298902"/>
              <a:ext cx="850307" cy="122361"/>
            </a:xfrm>
            <a:prstGeom prst="rect">
              <a:avLst/>
            </a:prstGeom>
            <a:solidFill>
              <a:srgbClr val="D1403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03521" y="2419390"/>
              <a:ext cx="850307" cy="122361"/>
            </a:xfrm>
            <a:prstGeom prst="rect">
              <a:avLst/>
            </a:prstGeom>
            <a:solidFill>
              <a:srgbClr val="D1403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3218" y="2055147"/>
              <a:ext cx="850307" cy="1223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53218" y="2178451"/>
              <a:ext cx="850307" cy="12236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53217" y="2298902"/>
              <a:ext cx="850307" cy="1223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53217" y="2419390"/>
              <a:ext cx="850307" cy="12236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394513" y="2231962"/>
              <a:ext cx="628829" cy="257419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35725" y="1779993"/>
              <a:ext cx="1633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Segment Cache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02052" y="2542675"/>
              <a:ext cx="850307" cy="122361"/>
            </a:xfrm>
            <a:prstGeom prst="rect">
              <a:avLst/>
            </a:prstGeom>
            <a:solidFill>
              <a:srgbClr val="D1403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02052" y="2663163"/>
              <a:ext cx="850307" cy="122361"/>
            </a:xfrm>
            <a:prstGeom prst="rect">
              <a:avLst/>
            </a:prstGeom>
            <a:solidFill>
              <a:srgbClr val="D1403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51748" y="2542675"/>
              <a:ext cx="850307" cy="1223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51748" y="2663163"/>
              <a:ext cx="850307" cy="12236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>
            <a:off x="2871100" y="3801747"/>
            <a:ext cx="953554" cy="0"/>
          </a:xfrm>
          <a:prstGeom prst="straightConnector1">
            <a:avLst/>
          </a:prstGeom>
          <a:ln w="15875">
            <a:solidFill>
              <a:srgbClr val="AF24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81173" y="3805390"/>
            <a:ext cx="953554" cy="0"/>
          </a:xfrm>
          <a:prstGeom prst="straightConnector1">
            <a:avLst/>
          </a:prstGeom>
          <a:ln w="15875">
            <a:solidFill>
              <a:srgbClr val="0041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10335" y="34902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4191"/>
                </a:solidFill>
              </a:rPr>
              <a:t>Hit</a:t>
            </a:r>
            <a:endParaRPr lang="ko-KR" altLang="en-US" b="1" dirty="0">
              <a:solidFill>
                <a:srgbClr val="00419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926059" y="5265638"/>
            <a:ext cx="1596014" cy="369332"/>
            <a:chOff x="3926059" y="4217847"/>
            <a:chExt cx="1596014" cy="369332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4017625" y="4530676"/>
              <a:ext cx="147746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926059" y="4217847"/>
              <a:ext cx="1596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index</a:t>
              </a:r>
              <a:endParaRPr lang="ko-KR" alt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613639" y="4913536"/>
            <a:ext cx="2397715" cy="1474790"/>
            <a:chOff x="5623469" y="3225388"/>
            <a:chExt cx="2397715" cy="1474790"/>
          </a:xfrm>
        </p:grpSpPr>
        <p:graphicFrame>
          <p:nvGraphicFramePr>
            <p:cNvPr id="55" name="Table 398"/>
            <p:cNvGraphicFramePr/>
            <p:nvPr>
              <p:extLst/>
            </p:nvPr>
          </p:nvGraphicFramePr>
          <p:xfrm>
            <a:off x="5623469" y="3225388"/>
            <a:ext cx="2397715" cy="1141396"/>
          </p:xfrm>
          <a:graphic>
            <a:graphicData uri="http://schemas.openxmlformats.org/drawingml/2006/table">
              <a:tbl>
                <a:tblPr firstRow="1" firstCol="1">
                  <a:tableStyleId>{2D5ABB26-0587-4C30-8999-92F81FD0307C}</a:tableStyleId>
                </a:tblPr>
                <a:tblGrid>
                  <a:gridCol w="4795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79543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>
                            <a:solidFill>
                              <a:schemeClr val="bg1"/>
                            </a:solidFill>
                          </a:rPr>
                          <a:t>Index</a:t>
                        </a:r>
                        <a:endParaRPr sz="11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Base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>
                            <a:solidFill>
                              <a:schemeClr val="bg1"/>
                            </a:solidFill>
                          </a:rPr>
                          <a:t>Limit</a:t>
                        </a:r>
                        <a:endParaRPr sz="11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Offset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chemeClr val="bg1"/>
                            </a:solidFill>
                          </a:rPr>
                          <a:t>etc.</a:t>
                        </a:r>
                        <a:endParaRPr sz="1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477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1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2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3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4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7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87962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algn="ctr" defTabSz="914400">
                          <a:defRPr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b="1" dirty="0"/>
                          <a:t>…</a:t>
                        </a:r>
                        <a:endParaRPr sz="11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0" marR="0"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Gill Sans"/>
                            <a:ea typeface="Gill Sans"/>
                            <a:cs typeface="Gill Sans"/>
                          </a:defRPr>
                        </a:lvl9pPr>
                      </a:lstStyle>
                      <a:p>
                        <a:pPr defTabSz="91440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60" name="TextBox 59"/>
            <p:cNvSpPr txBox="1"/>
            <p:nvPr/>
          </p:nvSpPr>
          <p:spPr>
            <a:xfrm>
              <a:off x="6032045" y="4330846"/>
              <a:ext cx="158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Segment Table</a:t>
              </a:r>
              <a:endParaRPr lang="ko-KR" altLang="en-US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025436" y="4308360"/>
            <a:ext cx="892710" cy="585375"/>
            <a:chOff x="4025436" y="2666374"/>
            <a:chExt cx="892710" cy="585375"/>
          </a:xfrm>
        </p:grpSpPr>
        <p:cxnSp>
          <p:nvCxnSpPr>
            <p:cNvPr id="67" name="Straight Arrow Connector 66"/>
            <p:cNvCxnSpPr/>
            <p:nvPr/>
          </p:nvCxnSpPr>
          <p:spPr>
            <a:xfrm flipH="1">
              <a:off x="4115894" y="2740786"/>
              <a:ext cx="802252" cy="510963"/>
            </a:xfrm>
            <a:prstGeom prst="straightConnector1">
              <a:avLst/>
            </a:prstGeom>
            <a:ln w="15875">
              <a:solidFill>
                <a:srgbClr val="AF241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025436" y="266637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D1403E"/>
                  </a:solidFill>
                </a:rPr>
                <a:t>Miss</a:t>
              </a:r>
              <a:endParaRPr lang="ko-KR" altLang="en-US" b="1" dirty="0">
                <a:solidFill>
                  <a:srgbClr val="D1403E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5613639" y="5481188"/>
            <a:ext cx="2397715" cy="203248"/>
          </a:xfrm>
          <a:prstGeom prst="rect">
            <a:avLst/>
          </a:prstGeom>
          <a:solidFill>
            <a:srgbClr val="00419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7295744" y="3997823"/>
            <a:ext cx="0" cy="1578795"/>
          </a:xfrm>
          <a:prstGeom prst="straightConnector1">
            <a:avLst/>
          </a:prstGeom>
          <a:ln w="15875">
            <a:solidFill>
              <a:srgbClr val="0041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53770" y="4646008"/>
            <a:ext cx="3487244" cy="2096613"/>
            <a:chOff x="463498" y="4655736"/>
            <a:chExt cx="3487244" cy="2096613"/>
          </a:xfrm>
        </p:grpSpPr>
        <p:grpSp>
          <p:nvGrpSpPr>
            <p:cNvPr id="76" name="Group 75"/>
            <p:cNvGrpSpPr/>
            <p:nvPr/>
          </p:nvGrpSpPr>
          <p:grpSpPr>
            <a:xfrm>
              <a:off x="736568" y="4801677"/>
              <a:ext cx="1174937" cy="1352490"/>
              <a:chOff x="891992" y="3851166"/>
              <a:chExt cx="1174937" cy="135249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971981" y="3851166"/>
                <a:ext cx="1014958" cy="1014958"/>
                <a:chOff x="755817" y="3757067"/>
                <a:chExt cx="1470985" cy="1470985"/>
              </a:xfrm>
            </p:grpSpPr>
            <p:sp>
              <p:nvSpPr>
                <p:cNvPr id="42" name="Shape 392"/>
                <p:cNvSpPr/>
                <p:nvPr/>
              </p:nvSpPr>
              <p:spPr>
                <a:xfrm>
                  <a:off x="755817" y="3757067"/>
                  <a:ext cx="1470985" cy="1470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2600"/>
                  </a:pPr>
                  <a:endParaRPr/>
                </a:p>
              </p:txBody>
            </p:sp>
            <p:sp>
              <p:nvSpPr>
                <p:cNvPr id="43" name="Shape 394"/>
                <p:cNvSpPr/>
                <p:nvPr/>
              </p:nvSpPr>
              <p:spPr>
                <a:xfrm>
                  <a:off x="1347527" y="3773440"/>
                  <a:ext cx="263869" cy="14382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180" y="0"/>
                      </a:moveTo>
                      <a:lnTo>
                        <a:pt x="0" y="7936"/>
                      </a:lnTo>
                      <a:lnTo>
                        <a:pt x="21600" y="13714"/>
                      </a:lnTo>
                      <a:lnTo>
                        <a:pt x="7852" y="21600"/>
                      </a:lnTo>
                    </a:path>
                  </a:pathLst>
                </a:custGeom>
                <a:ln w="25400">
                  <a:solidFill>
                    <a:schemeClr val="accent4"/>
                  </a:solidFill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2600"/>
                  </a:pPr>
                  <a:endParaRPr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891992" y="4834324"/>
                <a:ext cx="1174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/>
                  <a:t>Index Tree</a:t>
                </a:r>
                <a:endParaRPr lang="ko-KR" altLang="en-US" b="1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2491812" y="5948015"/>
              <a:ext cx="1401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Traverse tree</a:t>
              </a:r>
              <a:endParaRPr lang="ko-KR" alt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192855" y="5164005"/>
              <a:ext cx="1476375" cy="63436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Index Cache</a:t>
              </a:r>
              <a:endParaRPr lang="ko-KR" altLang="en-US" dirty="0"/>
            </a:p>
          </p:txBody>
        </p:sp>
        <p:sp>
          <p:nvSpPr>
            <p:cNvPr id="49" name="Arc 48"/>
            <p:cNvSpPr/>
            <p:nvPr/>
          </p:nvSpPr>
          <p:spPr>
            <a:xfrm rot="21241169">
              <a:off x="1409743" y="4834794"/>
              <a:ext cx="965423" cy="734473"/>
            </a:xfrm>
            <a:prstGeom prst="arc">
              <a:avLst>
                <a:gd name="adj1" fmla="val 12496173"/>
                <a:gd name="adj2" fmla="val 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Arc 51"/>
            <p:cNvSpPr/>
            <p:nvPr/>
          </p:nvSpPr>
          <p:spPr>
            <a:xfrm>
              <a:off x="3484251" y="5576618"/>
              <a:ext cx="442546" cy="443503"/>
            </a:xfrm>
            <a:prstGeom prst="arc">
              <a:avLst>
                <a:gd name="adj1" fmla="val 16200000"/>
                <a:gd name="adj2" fmla="val 1060064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463498" y="4655736"/>
              <a:ext cx="3487244" cy="1732590"/>
            </a:xfrm>
            <a:prstGeom prst="roundRect">
              <a:avLst/>
            </a:prstGeom>
            <a:noFill/>
            <a:ln w="28575">
              <a:solidFill>
                <a:srgbClr val="00419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63041" y="6383017"/>
              <a:ext cx="1266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4191"/>
                  </a:solidFill>
                </a:rPr>
                <a:t>HW Walker</a:t>
              </a:r>
              <a:endParaRPr lang="ko-KR" altLang="en-US" b="1" dirty="0">
                <a:solidFill>
                  <a:srgbClr val="004191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804058" y="1740818"/>
            <a:ext cx="7535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>
                <a:solidFill>
                  <a:srgbClr val="004191"/>
                </a:solidFill>
              </a:rPr>
              <a:t>Segment Cache</a:t>
            </a:r>
            <a:r>
              <a:rPr lang="en-US" altLang="ko-KR" sz="2800" dirty="0"/>
              <a:t>: </a:t>
            </a:r>
            <a:r>
              <a:rPr lang="en-US" altLang="ko-KR" sz="2800" dirty="0" smtClean="0"/>
              <a:t>caches many </a:t>
            </a:r>
            <a:r>
              <a:rPr lang="en-US" altLang="ko-KR" sz="2800" dirty="0"/>
              <a:t>segment translation</a:t>
            </a:r>
          </a:p>
        </p:txBody>
      </p:sp>
      <p:sp>
        <p:nvSpPr>
          <p:cNvPr id="50" name="Rounded Rectangle 9"/>
          <p:cNvSpPr/>
          <p:nvPr/>
        </p:nvSpPr>
        <p:spPr>
          <a:xfrm>
            <a:off x="286603" y="4668581"/>
            <a:ext cx="8570794" cy="1052950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Reduces latency and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7818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1" grpId="0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214" y="1825625"/>
            <a:ext cx="854157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Full system </a:t>
            </a:r>
            <a:r>
              <a:rPr lang="en-US" dirty="0" err="1" smtClean="0"/>
              <a:t>OoO</a:t>
            </a:r>
            <a:r>
              <a:rPr lang="en-US" dirty="0" smtClean="0"/>
              <a:t> simulation on Marssx86 + DRAMSim2</a:t>
            </a:r>
          </a:p>
          <a:p>
            <a:pPr lvl="1"/>
            <a:r>
              <a:rPr lang="en-US" dirty="0" smtClean="0"/>
              <a:t>Hosts Linux with 4GB RAM (DDR3)</a:t>
            </a:r>
          </a:p>
          <a:p>
            <a:r>
              <a:rPr lang="en-US" dirty="0" smtClean="0"/>
              <a:t>Three level cache hierarchy (based on Intel CPUs)</a:t>
            </a:r>
          </a:p>
          <a:p>
            <a:r>
              <a:rPr lang="en-US" dirty="0" smtClean="0"/>
              <a:t>Baseline TLB configurations (based on Intel </a:t>
            </a:r>
            <a:r>
              <a:rPr lang="en-US" dirty="0" err="1" smtClean="0"/>
              <a:t>Haswell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L1 TLB: 1 cycle, 64 entry, 4-way</a:t>
            </a:r>
          </a:p>
          <a:p>
            <a:pPr lvl="1"/>
            <a:r>
              <a:rPr lang="en-US" dirty="0" smtClean="0"/>
              <a:t>L2 TLB: 7 cycle, 1024 entry, 8-way</a:t>
            </a:r>
          </a:p>
          <a:p>
            <a:r>
              <a:rPr lang="en-US" i="1" dirty="0" smtClean="0">
                <a:solidFill>
                  <a:srgbClr val="004191"/>
                </a:solidFill>
              </a:rPr>
              <a:t>Delayed TLB</a:t>
            </a:r>
            <a:r>
              <a:rPr lang="en-US" dirty="0" smtClean="0"/>
              <a:t> configurations range 1K - 16K entry</a:t>
            </a:r>
          </a:p>
          <a:p>
            <a:r>
              <a:rPr lang="en-US" i="1" dirty="0" smtClean="0">
                <a:solidFill>
                  <a:srgbClr val="004191"/>
                </a:solidFill>
              </a:rPr>
              <a:t>Many segment translation</a:t>
            </a:r>
            <a:r>
              <a:rPr lang="en-US" dirty="0" smtClean="0">
                <a:solidFill>
                  <a:srgbClr val="004191"/>
                </a:solidFill>
              </a:rPr>
              <a:t> </a:t>
            </a:r>
            <a:r>
              <a:rPr lang="en-US" dirty="0" smtClean="0"/>
              <a:t>configurations</a:t>
            </a:r>
          </a:p>
          <a:p>
            <a:pPr lvl="1"/>
            <a:r>
              <a:rPr lang="en-US" dirty="0" smtClean="0"/>
              <a:t>Segment Table: 2K entries</a:t>
            </a:r>
          </a:p>
          <a:p>
            <a:pPr lvl="1"/>
            <a:r>
              <a:rPr lang="en-US" dirty="0" smtClean="0"/>
              <a:t>Index Cache: 32KB</a:t>
            </a:r>
          </a:p>
          <a:p>
            <a:pPr lvl="1"/>
            <a:r>
              <a:rPr lang="en-US" dirty="0" smtClean="0"/>
              <a:t>Segment Cache: 128 entry</a:t>
            </a:r>
          </a:p>
          <a:p>
            <a:r>
              <a:rPr lang="en-US" dirty="0" smtClean="0"/>
              <a:t>Benchmarks: SPECCPU, NPB, </a:t>
            </a:r>
            <a:r>
              <a:rPr lang="en-US" dirty="0" err="1" smtClean="0"/>
              <a:t>biobench</a:t>
            </a:r>
            <a:r>
              <a:rPr lang="en-US" dirty="0" smtClean="0"/>
              <a:t>, </a:t>
            </a:r>
            <a:r>
              <a:rPr lang="en-US" dirty="0" err="1" smtClean="0"/>
              <a:t>gups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74351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86382" y="1628348"/>
            <a:ext cx="8171236" cy="4638309"/>
            <a:chOff x="435826" y="1538654"/>
            <a:chExt cx="8171236" cy="4638309"/>
          </a:xfrm>
        </p:grpSpPr>
        <p:sp>
          <p:nvSpPr>
            <p:cNvPr id="12" name="Rectangle 11"/>
            <p:cNvSpPr/>
            <p:nvPr/>
          </p:nvSpPr>
          <p:spPr>
            <a:xfrm>
              <a:off x="527538" y="1538654"/>
              <a:ext cx="7987812" cy="463830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35826" y="3856263"/>
              <a:ext cx="8171236" cy="1004866"/>
            </a:xfrm>
            <a:prstGeom prst="roundRect">
              <a:avLst/>
            </a:prstGeom>
            <a:solidFill>
              <a:srgbClr val="AF2412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Cache hits reduce TLB accesses &amp; misses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Improving Performance</a:t>
              </a:r>
              <a:endParaRPr lang="ko-KR" alt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510981" y="4092386"/>
            <a:ext cx="6919546" cy="0"/>
          </a:xfrm>
          <a:prstGeom prst="line">
            <a:avLst/>
          </a:prstGeom>
          <a:ln w="25400">
            <a:solidFill>
              <a:srgbClr val="AF2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sz="40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52944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086475"/>
            <a:ext cx="2057400" cy="365125"/>
          </a:xfrm>
        </p:spPr>
        <p:txBody>
          <a:bodyPr/>
          <a:lstStyle/>
          <a:p>
            <a:fld id="{FDEA0630-2B55-CB4A-85C8-EEF9F3743AF8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578543" y="3868410"/>
            <a:ext cx="6835695" cy="0"/>
          </a:xfrm>
          <a:prstGeom prst="line">
            <a:avLst/>
          </a:prstGeom>
          <a:ln w="38100">
            <a:solidFill>
              <a:srgbClr val="AF2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40164" y="6086475"/>
            <a:ext cx="8463671" cy="650723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Delayed TLB is not scalable for these workloads</a:t>
            </a:r>
            <a:endParaRPr lang="en-US" altLang="ko-KR" sz="2400" dirty="0"/>
          </a:p>
        </p:txBody>
      </p:sp>
      <p:sp>
        <p:nvSpPr>
          <p:cNvPr id="18" name="Rectangle 17"/>
          <p:cNvSpPr/>
          <p:nvPr/>
        </p:nvSpPr>
        <p:spPr>
          <a:xfrm>
            <a:off x="1638300" y="3736731"/>
            <a:ext cx="923925" cy="1714440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5258316" y="4287471"/>
            <a:ext cx="401882" cy="1163700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6820305" y="4047799"/>
            <a:ext cx="408453" cy="1403372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3708067" y="3489693"/>
            <a:ext cx="393181" cy="1961478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5816859" y="3024553"/>
            <a:ext cx="883625" cy="2426617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7346260" y="2804745"/>
            <a:ext cx="415616" cy="2646425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340164" y="6086475"/>
            <a:ext cx="8463671" cy="650723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Delayed TLB offers some scalability</a:t>
            </a:r>
            <a:endParaRPr lang="en-US" altLang="ko-KR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920845" y="222079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143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419341" y="222079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179</a:t>
            </a:r>
            <a:endParaRPr lang="ko-KR" alt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3173855" y="3736731"/>
            <a:ext cx="456815" cy="1714440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2658981" y="3557283"/>
            <a:ext cx="393181" cy="1893888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4257163" y="3376246"/>
            <a:ext cx="867912" cy="2074925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697213" y="1825625"/>
            <a:ext cx="7987812" cy="4638309"/>
            <a:chOff x="527538" y="1538654"/>
            <a:chExt cx="7987812" cy="4638309"/>
          </a:xfrm>
        </p:grpSpPr>
        <p:sp>
          <p:nvSpPr>
            <p:cNvPr id="10" name="Rectangle 9"/>
            <p:cNvSpPr/>
            <p:nvPr/>
          </p:nvSpPr>
          <p:spPr>
            <a:xfrm>
              <a:off x="527538" y="1538654"/>
              <a:ext cx="7987812" cy="463830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93081" y="2944507"/>
              <a:ext cx="5656726" cy="1055993"/>
            </a:xfrm>
            <a:prstGeom prst="roundRect">
              <a:avLst/>
            </a:prstGeom>
            <a:solidFill>
              <a:srgbClr val="AF2412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/>
                <a:t>Scalable Delayed Translation improves 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performance by 10.7% on average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93081" y="4287594"/>
              <a:ext cx="5656726" cy="1055993"/>
            </a:xfrm>
            <a:prstGeom prst="roundRect">
              <a:avLst/>
            </a:prstGeom>
            <a:solidFill>
              <a:srgbClr val="AF2412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Power consumption is </a:t>
              </a:r>
              <a:br>
                <a:rPr lang="en-US" altLang="ko-KR" sz="2400" dirty="0"/>
              </a:br>
              <a:r>
                <a:rPr lang="en-US" altLang="ko-KR" sz="2400" dirty="0"/>
                <a:t>reduced by 60% on average</a:t>
              </a:r>
            </a:p>
          </p:txBody>
        </p:sp>
      </p:grpSp>
      <p:sp>
        <p:nvSpPr>
          <p:cNvPr id="30" name="Rounded Rectangle 26"/>
          <p:cNvSpPr/>
          <p:nvPr/>
        </p:nvSpPr>
        <p:spPr>
          <a:xfrm>
            <a:off x="340164" y="6086475"/>
            <a:ext cx="8463671" cy="650723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Increased translation scalability significantly reduces TLB misses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657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  <p:bldP spid="17" grpId="0" uiExpand="1" animBg="1"/>
      <p:bldP spid="17" grpId="1" uiExpand="1" animBg="1"/>
      <p:bldP spid="18" grpId="0" uiExpand="1" animBg="1"/>
      <p:bldP spid="18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uiExpand="1" animBg="1"/>
      <p:bldP spid="25" grpId="0" uiExpand="1" animBg="1"/>
      <p:bldP spid="25" grpId="1" uiExpand="1" animBg="1"/>
      <p:bldP spid="26" grpId="0" uiExpand="1" animBg="1"/>
      <p:bldP spid="26" grpId="1" uiExpand="1" animBg="1"/>
      <p:bldP spid="27" grpId="0" uiExpand="1" animBg="1"/>
      <p:bldP spid="27" grpId="1" uiExpand="1" animBg="1"/>
      <p:bldP spid="28" grpId="0" uiExpand="1"/>
      <p:bldP spid="29" grpId="0" uiExpand="1"/>
      <p:bldP spid="24" grpId="0" uiExpand="1" animBg="1"/>
      <p:bldP spid="24" grpId="1" uiExpand="1" animBg="1"/>
      <p:bldP spid="31" grpId="0" uiExpand="1" animBg="1"/>
      <p:bldP spid="31" grpId="1" uiExpand="1" animBg="1"/>
      <p:bldP spid="32" grpId="0" uiExpand="1" animBg="1"/>
      <p:bldP spid="32" grpId="1" uiExpand="1" animBg="1"/>
      <p:bldP spid="30" grpId="0" uiExpand="1" animBg="1"/>
      <p:bldP spid="30" grpId="1" uiExpan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95" y="1825625"/>
            <a:ext cx="873521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4191"/>
                </a:solidFill>
              </a:rPr>
              <a:t>Hybrid Virtual Cache</a:t>
            </a:r>
            <a:r>
              <a:rPr lang="en-US" dirty="0" smtClean="0"/>
              <a:t> allows </a:t>
            </a:r>
            <a:r>
              <a:rPr lang="en-US" dirty="0" smtClean="0">
                <a:solidFill>
                  <a:srgbClr val="004191"/>
                </a:solidFill>
              </a:rPr>
              <a:t>delaying</a:t>
            </a:r>
            <a:r>
              <a:rPr lang="en-US" dirty="0" smtClean="0"/>
              <a:t> address </a:t>
            </a:r>
            <a:r>
              <a:rPr lang="en-US" dirty="0"/>
              <a:t>t</a:t>
            </a:r>
            <a:r>
              <a:rPr lang="en-US" dirty="0" smtClean="0"/>
              <a:t>ranslation</a:t>
            </a:r>
          </a:p>
          <a:p>
            <a:pPr lvl="1"/>
            <a:r>
              <a:rPr lang="en-US" dirty="0" smtClean="0"/>
              <a:t>Majority of memory accesses use virtual caching, synonyms use physical caching</a:t>
            </a:r>
          </a:p>
          <a:p>
            <a:pPr lvl="1"/>
            <a:r>
              <a:rPr lang="en-US" dirty="0" smtClean="0"/>
              <a:t>Synonym Filter consistently and quickly identifies access to synonym pages</a:t>
            </a:r>
          </a:p>
          <a:p>
            <a:pPr lvl="1"/>
            <a:r>
              <a:rPr lang="en-US" dirty="0" smtClean="0"/>
              <a:t>Reduces up to 99.9% of TLB accesses, 69.7% of TLB misses</a:t>
            </a:r>
          </a:p>
          <a:p>
            <a:r>
              <a:rPr lang="en-US" dirty="0" smtClean="0">
                <a:solidFill>
                  <a:srgbClr val="004191"/>
                </a:solidFill>
              </a:rPr>
              <a:t>Scalable</a:t>
            </a:r>
            <a:r>
              <a:rPr lang="en-US" dirty="0" smtClean="0"/>
              <a:t> delayed translation</a:t>
            </a:r>
          </a:p>
          <a:p>
            <a:pPr lvl="1"/>
            <a:r>
              <a:rPr lang="en-US" dirty="0" smtClean="0"/>
              <a:t>Exploits reduced translations</a:t>
            </a:r>
          </a:p>
          <a:p>
            <a:pPr lvl="1"/>
            <a:r>
              <a:rPr lang="en-US" dirty="0" smtClean="0"/>
              <a:t>Provides many segments and efficient segment searching</a:t>
            </a:r>
          </a:p>
          <a:p>
            <a:pPr lvl="1"/>
            <a:r>
              <a:rPr lang="en-US" dirty="0" smtClean="0"/>
              <a:t>Average 10.7% performance improvement, 60% power saving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294200" y="3522501"/>
            <a:ext cx="2686660" cy="2709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Caching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4201" y="1588559"/>
            <a:ext cx="2686658" cy="1880216"/>
          </a:xfrm>
          <a:prstGeom prst="roundRect">
            <a:avLst/>
          </a:prstGeom>
          <a:solidFill>
            <a:srgbClr val="F6D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13400" y="1825625"/>
            <a:ext cx="6018305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Latency constraint limits TLB scalability</a:t>
            </a:r>
          </a:p>
          <a:p>
            <a:pPr lvl="1"/>
            <a:r>
              <a:rPr lang="en-US" altLang="ko-KR" dirty="0" smtClean="0"/>
              <a:t>TLB </a:t>
            </a:r>
            <a:r>
              <a:rPr lang="en-US" altLang="ko-KR" dirty="0"/>
              <a:t>size restricted</a:t>
            </a:r>
          </a:p>
          <a:p>
            <a:pPr lvl="1"/>
            <a:r>
              <a:rPr lang="en-US" altLang="ko-KR" dirty="0"/>
              <a:t>Limited coverage of TLB entry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Missed Opportunities</a:t>
            </a:r>
            <a:r>
              <a:rPr lang="en-US" altLang="ko-KR" baseline="30000" dirty="0" smtClean="0"/>
              <a:t>[1]</a:t>
            </a:r>
          </a:p>
          <a:p>
            <a:pPr lvl="1"/>
            <a:r>
              <a:rPr lang="en-US" altLang="ko-KR" dirty="0" smtClean="0"/>
              <a:t>Memory access misses TLB, hits in cache</a:t>
            </a:r>
            <a:endParaRPr lang="en-US" altLang="ko-KR" dirty="0"/>
          </a:p>
          <a:p>
            <a:pPr lvl="1"/>
            <a:r>
              <a:rPr lang="en-US" altLang="ko-KR" dirty="0" smtClean="0"/>
              <a:t>TLB miss delays cache hit opportunity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34063" y="4003025"/>
            <a:ext cx="1406932" cy="884172"/>
            <a:chOff x="1147040" y="4240475"/>
            <a:chExt cx="1406932" cy="884172"/>
          </a:xfrm>
        </p:grpSpPr>
        <p:sp>
          <p:nvSpPr>
            <p:cNvPr id="7" name="Rectangle 6"/>
            <p:cNvSpPr/>
            <p:nvPr/>
          </p:nvSpPr>
          <p:spPr>
            <a:xfrm>
              <a:off x="1555572" y="4240475"/>
              <a:ext cx="589868" cy="377851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L1 $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7040" y="4746796"/>
              <a:ext cx="1406932" cy="377851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Last-Level $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0767" y="3038804"/>
            <a:ext cx="1407602" cy="765733"/>
            <a:chOff x="2337703" y="5807098"/>
            <a:chExt cx="1407602" cy="765733"/>
          </a:xfrm>
        </p:grpSpPr>
        <p:sp>
          <p:nvSpPr>
            <p:cNvPr id="6" name="Rectangle 5"/>
            <p:cNvSpPr/>
            <p:nvPr/>
          </p:nvSpPr>
          <p:spPr>
            <a:xfrm>
              <a:off x="2337703" y="5897302"/>
              <a:ext cx="1407600" cy="675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338368" y="5807098"/>
              <a:ext cx="1406937" cy="765733"/>
              <a:chOff x="1092863" y="3413417"/>
              <a:chExt cx="1406937" cy="76573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092863" y="3503621"/>
                <a:ext cx="1406937" cy="675529"/>
                <a:chOff x="946796" y="3476230"/>
                <a:chExt cx="1406937" cy="675529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948267" y="3476230"/>
                  <a:ext cx="702733" cy="188925"/>
                </a:xfrm>
                <a:prstGeom prst="rect">
                  <a:avLst/>
                </a:prstGeom>
                <a:solidFill>
                  <a:srgbClr val="D140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651000" y="3476230"/>
                  <a:ext cx="702733" cy="1889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946797" y="3665155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946797" y="3788459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946796" y="3908910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946796" y="4029398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650999" y="3665155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650999" y="3788459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650998" y="3908910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650998" y="4029398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501398" y="341341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TLB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ight Arrow 34"/>
              <p:cNvSpPr/>
              <p:nvPr/>
            </p:nvSpPr>
            <p:spPr>
              <a:xfrm>
                <a:off x="1523379" y="3751197"/>
                <a:ext cx="519694" cy="257419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43" y="2697443"/>
            <a:ext cx="1407689" cy="1407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15" y="2902985"/>
            <a:ext cx="782644" cy="941618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294199" y="6311899"/>
            <a:ext cx="2188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[1] Zhang et al. ICS 2010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10284" y="5191285"/>
            <a:ext cx="2467808" cy="521209"/>
            <a:chOff x="460663" y="5706274"/>
            <a:chExt cx="2467808" cy="521209"/>
          </a:xfrm>
        </p:grpSpPr>
        <p:sp>
          <p:nvSpPr>
            <p:cNvPr id="14" name="Rectangle 13"/>
            <p:cNvSpPr/>
            <p:nvPr/>
          </p:nvSpPr>
          <p:spPr>
            <a:xfrm>
              <a:off x="460663" y="5706274"/>
              <a:ext cx="2467808" cy="4484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8649" y="6118191"/>
              <a:ext cx="2132479" cy="109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6932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48375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9818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22704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31261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14147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59291" y="5860360"/>
            <a:ext cx="17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Physical Address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04253" y="1532661"/>
            <a:ext cx="17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Virtual Address</a:t>
            </a:r>
            <a:endParaRPr lang="ko-KR" alt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139558" y="1993704"/>
            <a:ext cx="988874" cy="979431"/>
            <a:chOff x="1017213" y="1868346"/>
            <a:chExt cx="1232928" cy="1221155"/>
          </a:xfrm>
        </p:grpSpPr>
        <p:sp>
          <p:nvSpPr>
            <p:cNvPr id="44" name="Rounded Rectangle 43"/>
            <p:cNvSpPr/>
            <p:nvPr/>
          </p:nvSpPr>
          <p:spPr>
            <a:xfrm>
              <a:off x="1257767" y="2086325"/>
              <a:ext cx="765110" cy="765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600" dirty="0" smtClean="0"/>
                <a:t>Core</a:t>
              </a:r>
              <a:endParaRPr lang="ko-KR" altLang="en-US" sz="140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17213" y="2251177"/>
              <a:ext cx="165520" cy="467926"/>
              <a:chOff x="1021353" y="2228150"/>
              <a:chExt cx="165520" cy="467926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084621" y="2251177"/>
              <a:ext cx="165520" cy="467926"/>
              <a:chOff x="1021353" y="2228150"/>
              <a:chExt cx="165520" cy="467926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 rot="5400000">
              <a:off x="1552877" y="1717142"/>
              <a:ext cx="165520" cy="467927"/>
              <a:chOff x="1021356" y="2228151"/>
              <a:chExt cx="165520" cy="467927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021356" y="2228151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1021356" y="236174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1021356" y="2493089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1021356" y="262889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5400000">
              <a:off x="1552879" y="2772778"/>
              <a:ext cx="165520" cy="467925"/>
              <a:chOff x="1021358" y="2228150"/>
              <a:chExt cx="165520" cy="467925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1021358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021358" y="236174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1021358" y="249308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1021358" y="262889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10644" r="10654" b="11177"/>
          <a:stretch/>
        </p:blipFill>
        <p:spPr>
          <a:xfrm>
            <a:off x="68359" y="3666781"/>
            <a:ext cx="1343578" cy="6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"/>
    </mc:Choice>
    <mc:Fallback xmlns="">
      <p:transition spd="slow" advTm="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 focused on improving TLB scalability</a:t>
            </a:r>
            <a:endParaRPr lang="en-US" dirty="0"/>
          </a:p>
          <a:p>
            <a:pPr lvl="1"/>
            <a:r>
              <a:rPr lang="en-US" dirty="0" smtClean="0"/>
              <a:t>Direct Segments, RMM, </a:t>
            </a:r>
            <a:r>
              <a:rPr lang="en-US" dirty="0" err="1" smtClean="0"/>
              <a:t>CoLT</a:t>
            </a:r>
            <a:r>
              <a:rPr lang="en-US" dirty="0" smtClean="0"/>
              <a:t>, Clustered TLB</a:t>
            </a:r>
          </a:p>
          <a:p>
            <a:pPr lvl="1"/>
            <a:r>
              <a:rPr lang="en-US" dirty="0" smtClean="0"/>
              <a:t>Tried to solve TLB issue within latency and complexity restrictions imposed by physical caching</a:t>
            </a:r>
          </a:p>
          <a:p>
            <a:r>
              <a:rPr lang="en-US" dirty="0" smtClean="0"/>
              <a:t>Work that benefit from Delayed Translation</a:t>
            </a:r>
          </a:p>
          <a:p>
            <a:pPr lvl="1"/>
            <a:r>
              <a:rPr lang="en-US" dirty="0" smtClean="0"/>
              <a:t>Enigma: made use of additional address space in PowerPC architecture</a:t>
            </a:r>
          </a:p>
          <a:p>
            <a:pPr lvl="1"/>
            <a:r>
              <a:rPr lang="en-US" dirty="0" smtClean="0"/>
              <a:t>Virtual Memory w/o TLBs: proposes software cache miss handler</a:t>
            </a:r>
          </a:p>
          <a:p>
            <a:r>
              <a:rPr lang="en-US" dirty="0" smtClean="0"/>
              <a:t>Work that propose using Virtual Caches</a:t>
            </a:r>
          </a:p>
          <a:p>
            <a:pPr lvl="1"/>
            <a:r>
              <a:rPr lang="en-US" dirty="0" smtClean="0"/>
              <a:t>OVC: primary focus was on power reduction</a:t>
            </a:r>
          </a:p>
          <a:p>
            <a:pPr lvl="1"/>
            <a:r>
              <a:rPr lang="en-US" dirty="0" smtClean="0"/>
              <a:t>Efficient virtual-cache coherence: self-invalidating protocols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in the Paper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Extension of Cache Tag arrays</a:t>
            </a:r>
          </a:p>
          <a:p>
            <a:r>
              <a:rPr lang="en-US" altLang="ko-KR" dirty="0" smtClean="0"/>
              <a:t>Handling False positives of synonym filters</a:t>
            </a:r>
          </a:p>
          <a:p>
            <a:r>
              <a:rPr lang="en-US" altLang="ko-KR" dirty="0"/>
              <a:t>Permission handling </a:t>
            </a:r>
            <a:endParaRPr lang="en-US" altLang="ko-KR" dirty="0" smtClean="0"/>
          </a:p>
          <a:p>
            <a:r>
              <a:rPr lang="en-US" altLang="ko-KR" dirty="0" smtClean="0"/>
              <a:t>Handling changes in memory mappings and permissions</a:t>
            </a:r>
          </a:p>
          <a:p>
            <a:r>
              <a:rPr lang="en-US" altLang="ko-KR" dirty="0" smtClean="0"/>
              <a:t>Management of the synonym filter by the OS</a:t>
            </a:r>
          </a:p>
          <a:p>
            <a:r>
              <a:rPr lang="en-US" altLang="ko-KR" dirty="0" smtClean="0"/>
              <a:t>Sensitivity study of size of index cache</a:t>
            </a:r>
          </a:p>
          <a:p>
            <a:r>
              <a:rPr lang="en-US" altLang="ko-KR" dirty="0" smtClean="0"/>
              <a:t>Virtualization for hybrid virtual cache and scalable delayed translation</a:t>
            </a:r>
          </a:p>
          <a:p>
            <a:r>
              <a:rPr lang="en-US" altLang="ko-KR" dirty="0" smtClean="0"/>
              <a:t>Power consumption evaluation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Caching</a:t>
            </a:r>
            <a:endParaRPr lang="en-US" dirty="0"/>
          </a:p>
        </p:txBody>
      </p:sp>
      <p:sp>
        <p:nvSpPr>
          <p:cNvPr id="121" name="Rounded Rectangle 120"/>
          <p:cNvSpPr/>
          <p:nvPr/>
        </p:nvSpPr>
        <p:spPr>
          <a:xfrm>
            <a:off x="294200" y="3522501"/>
            <a:ext cx="2686660" cy="2709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Rounded Rectangle 119"/>
          <p:cNvSpPr/>
          <p:nvPr/>
        </p:nvSpPr>
        <p:spPr>
          <a:xfrm>
            <a:off x="294201" y="1588559"/>
            <a:ext cx="2686658" cy="1880216"/>
          </a:xfrm>
          <a:prstGeom prst="roundRect">
            <a:avLst/>
          </a:prstGeom>
          <a:solidFill>
            <a:srgbClr val="F6D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Rounded Rectangle 121"/>
          <p:cNvSpPr/>
          <p:nvPr/>
        </p:nvSpPr>
        <p:spPr>
          <a:xfrm>
            <a:off x="299911" y="1588558"/>
            <a:ext cx="2686658" cy="2908457"/>
          </a:xfrm>
          <a:prstGeom prst="roundRect">
            <a:avLst/>
          </a:prstGeom>
          <a:solidFill>
            <a:srgbClr val="F6D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Rounded Rectangle 122"/>
          <p:cNvSpPr/>
          <p:nvPr/>
        </p:nvSpPr>
        <p:spPr>
          <a:xfrm>
            <a:off x="299911" y="4552329"/>
            <a:ext cx="2686660" cy="16799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13400" y="1825625"/>
            <a:ext cx="55019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Delay </a:t>
            </a:r>
            <a:r>
              <a:rPr lang="en-US" altLang="ko-KR" dirty="0"/>
              <a:t>translation: Virtual Caching</a:t>
            </a:r>
          </a:p>
          <a:p>
            <a:pPr lvl="1"/>
            <a:r>
              <a:rPr lang="en-US" altLang="ko-KR" dirty="0" smtClean="0"/>
              <a:t>Access cache, then translate on miss</a:t>
            </a:r>
          </a:p>
          <a:p>
            <a:pPr lvl="1"/>
            <a:r>
              <a:rPr lang="en-US" altLang="ko-KR" dirty="0" smtClean="0"/>
              <a:t>Cache hits do not need translation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Problem: Synonyms</a:t>
            </a:r>
          </a:p>
          <a:p>
            <a:pPr lvl="1"/>
            <a:r>
              <a:rPr lang="en-US" altLang="ko-KR" dirty="0" smtClean="0"/>
              <a:t>Synonyms are rare</a:t>
            </a:r>
            <a:r>
              <a:rPr lang="en-US" altLang="ko-KR" baseline="30000" dirty="0" smtClean="0"/>
              <a:t>[2]</a:t>
            </a:r>
          </a:p>
          <a:p>
            <a:pPr lvl="1"/>
            <a:r>
              <a:rPr lang="en-US" altLang="ko-KR" dirty="0" smtClean="0"/>
              <a:t>Optimize for the common case</a:t>
            </a:r>
          </a:p>
          <a:p>
            <a:pPr lvl="1"/>
            <a:endParaRPr lang="en-US" altLang="ko-KR" dirty="0" smtClean="0"/>
          </a:p>
          <a:p>
            <a:r>
              <a:rPr lang="en-US" altLang="ko-KR" dirty="0"/>
              <a:t>TLB accesses reduced significantly</a:t>
            </a:r>
          </a:p>
          <a:p>
            <a:pPr lvl="1"/>
            <a:r>
              <a:rPr lang="en-US" altLang="ko-KR" dirty="0"/>
              <a:t>Loosen TLB access latency restriction</a:t>
            </a:r>
          </a:p>
          <a:p>
            <a:pPr lvl="1"/>
            <a:r>
              <a:rPr lang="en-US" altLang="ko-KR" dirty="0"/>
              <a:t>Possibility of sophisticated </a:t>
            </a:r>
            <a:r>
              <a:rPr lang="en-US" altLang="ko-KR" dirty="0" smtClean="0"/>
              <a:t>translation</a:t>
            </a:r>
          </a:p>
          <a:p>
            <a:pPr lvl="1"/>
            <a:r>
              <a:rPr lang="en-US" altLang="ko-KR" dirty="0" smtClean="0"/>
              <a:t>Reduces power consumption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3</a:t>
            </a:fld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34063" y="4003025"/>
            <a:ext cx="1406932" cy="884172"/>
            <a:chOff x="1147040" y="4240475"/>
            <a:chExt cx="1406932" cy="884172"/>
          </a:xfrm>
        </p:grpSpPr>
        <p:sp>
          <p:nvSpPr>
            <p:cNvPr id="68" name="Rectangle 67"/>
            <p:cNvSpPr/>
            <p:nvPr/>
          </p:nvSpPr>
          <p:spPr>
            <a:xfrm>
              <a:off x="1555572" y="4240475"/>
              <a:ext cx="589868" cy="377851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L1 $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47040" y="4746796"/>
              <a:ext cx="1406932" cy="377851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Last-Level $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767" y="3038804"/>
            <a:ext cx="1407602" cy="765733"/>
            <a:chOff x="2337703" y="5807098"/>
            <a:chExt cx="1407602" cy="765733"/>
          </a:xfrm>
        </p:grpSpPr>
        <p:sp>
          <p:nvSpPr>
            <p:cNvPr id="71" name="Rectangle 70"/>
            <p:cNvSpPr/>
            <p:nvPr/>
          </p:nvSpPr>
          <p:spPr>
            <a:xfrm>
              <a:off x="2337703" y="5897302"/>
              <a:ext cx="1407600" cy="675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338368" y="5807098"/>
              <a:ext cx="1406937" cy="765733"/>
              <a:chOff x="1092863" y="3413417"/>
              <a:chExt cx="1406937" cy="765733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1092863" y="3503621"/>
                <a:ext cx="1406937" cy="675529"/>
                <a:chOff x="946796" y="3476230"/>
                <a:chExt cx="1406937" cy="675529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948267" y="3476230"/>
                  <a:ext cx="702733" cy="188925"/>
                </a:xfrm>
                <a:prstGeom prst="rect">
                  <a:avLst/>
                </a:prstGeom>
                <a:solidFill>
                  <a:srgbClr val="D140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651000" y="3476230"/>
                  <a:ext cx="702733" cy="1889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946797" y="3665155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946797" y="3788459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946796" y="3908910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946796" y="4029398"/>
                  <a:ext cx="702733" cy="122361"/>
                </a:xfrm>
                <a:prstGeom prst="rect">
                  <a:avLst/>
                </a:prstGeom>
                <a:solidFill>
                  <a:srgbClr val="D1403E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650999" y="3665155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650999" y="3788459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650998" y="3908910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650998" y="4029398"/>
                  <a:ext cx="702733" cy="122361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501398" y="341341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TLB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ight Arrow 74"/>
              <p:cNvSpPr/>
              <p:nvPr/>
            </p:nvSpPr>
            <p:spPr>
              <a:xfrm>
                <a:off x="1523379" y="3751197"/>
                <a:ext cx="519694" cy="257419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410284" y="5191285"/>
            <a:ext cx="2467808" cy="521209"/>
            <a:chOff x="460663" y="5706274"/>
            <a:chExt cx="2467808" cy="521209"/>
          </a:xfrm>
        </p:grpSpPr>
        <p:sp>
          <p:nvSpPr>
            <p:cNvPr id="87" name="Rectangle 86"/>
            <p:cNvSpPr/>
            <p:nvPr/>
          </p:nvSpPr>
          <p:spPr>
            <a:xfrm>
              <a:off x="460663" y="5706274"/>
              <a:ext cx="2467808" cy="4484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28649" y="6118191"/>
              <a:ext cx="2132479" cy="109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56932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48375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339818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22704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31261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514147" y="5763820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059291" y="5860360"/>
            <a:ext cx="17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Physical Address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204253" y="1532661"/>
            <a:ext cx="17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Virtual Address</a:t>
            </a:r>
            <a:endParaRPr lang="ko-KR" alt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1139558" y="1993704"/>
            <a:ext cx="988874" cy="979431"/>
            <a:chOff x="1017213" y="1868346"/>
            <a:chExt cx="1232928" cy="1221155"/>
          </a:xfrm>
        </p:grpSpPr>
        <p:sp>
          <p:nvSpPr>
            <p:cNvPr id="98" name="Rounded Rectangle 97"/>
            <p:cNvSpPr/>
            <p:nvPr/>
          </p:nvSpPr>
          <p:spPr>
            <a:xfrm>
              <a:off x="1257767" y="2086325"/>
              <a:ext cx="765110" cy="765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600" dirty="0" smtClean="0"/>
                <a:t>Core</a:t>
              </a:r>
              <a:endParaRPr lang="ko-KR" altLang="en-US" sz="1400" dirty="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017213" y="2251177"/>
              <a:ext cx="165520" cy="467926"/>
              <a:chOff x="1021353" y="2228150"/>
              <a:chExt cx="165520" cy="467926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2084621" y="2251177"/>
              <a:ext cx="165520" cy="467926"/>
              <a:chOff x="1021353" y="2228150"/>
              <a:chExt cx="165520" cy="467926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5400000">
              <a:off x="1552877" y="1717142"/>
              <a:ext cx="165520" cy="467927"/>
              <a:chOff x="1021356" y="2228151"/>
              <a:chExt cx="165520" cy="467927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1021356" y="2228151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1021356" y="236174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1021356" y="2493089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1021356" y="262889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 rot="5400000">
              <a:off x="1552879" y="2772778"/>
              <a:ext cx="165520" cy="467925"/>
              <a:chOff x="1021358" y="2228150"/>
              <a:chExt cx="165520" cy="467925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1021358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021358" y="236174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1021358" y="249308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021358" y="262889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876365" y="5245233"/>
            <a:ext cx="327888" cy="1470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ectangle 123"/>
          <p:cNvSpPr/>
          <p:nvPr/>
        </p:nvSpPr>
        <p:spPr>
          <a:xfrm>
            <a:off x="924562" y="3633352"/>
            <a:ext cx="1406932" cy="377851"/>
          </a:xfrm>
          <a:prstGeom prst="rect">
            <a:avLst/>
          </a:prstGeom>
          <a:solidFill>
            <a:srgbClr val="D1403E"/>
          </a:solidFill>
          <a:ln>
            <a:solidFill>
              <a:srgbClr val="AF241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Last-Level $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80651" y="3640476"/>
            <a:ext cx="327888" cy="1470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1874317" y="3859851"/>
            <a:ext cx="327888" cy="1470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Straight Arrow Connector 59"/>
          <p:cNvCxnSpPr>
            <a:stCxn id="56" idx="0"/>
            <a:endCxn id="57" idx="2"/>
          </p:cNvCxnSpPr>
          <p:nvPr/>
        </p:nvCxnSpPr>
        <p:spPr>
          <a:xfrm flipV="1">
            <a:off x="1040309" y="3787545"/>
            <a:ext cx="204286" cy="145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6" idx="0"/>
            <a:endCxn id="59" idx="2"/>
          </p:cNvCxnSpPr>
          <p:nvPr/>
        </p:nvCxnSpPr>
        <p:spPr>
          <a:xfrm flipV="1">
            <a:off x="1040309" y="4006920"/>
            <a:ext cx="997952" cy="1238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ross 63"/>
          <p:cNvSpPr/>
          <p:nvPr/>
        </p:nvSpPr>
        <p:spPr>
          <a:xfrm rot="18900000">
            <a:off x="-97389" y="3546106"/>
            <a:ext cx="1422763" cy="1422763"/>
          </a:xfrm>
          <a:prstGeom prst="plus">
            <a:avLst>
              <a:gd name="adj" fmla="val 438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0796" y="4077840"/>
            <a:ext cx="11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Synonyms</a:t>
            </a:r>
            <a:endParaRPr lang="ko-KR" altLang="en-US" b="1" dirty="0"/>
          </a:p>
        </p:txBody>
      </p:sp>
      <p:sp>
        <p:nvSpPr>
          <p:cNvPr id="119" name="Rectangle 118"/>
          <p:cNvSpPr/>
          <p:nvPr/>
        </p:nvSpPr>
        <p:spPr>
          <a:xfrm>
            <a:off x="1333094" y="3127031"/>
            <a:ext cx="589868" cy="377851"/>
          </a:xfrm>
          <a:prstGeom prst="rect">
            <a:avLst/>
          </a:prstGeom>
          <a:solidFill>
            <a:srgbClr val="D1403E"/>
          </a:solidFill>
          <a:ln>
            <a:solidFill>
              <a:srgbClr val="AF241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L1 $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294199" y="6311899"/>
            <a:ext cx="22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[2] </a:t>
            </a:r>
            <a:r>
              <a:rPr lang="en-US" sz="1600" dirty="0" err="1" smtClean="0"/>
              <a:t>Basu</a:t>
            </a:r>
            <a:r>
              <a:rPr lang="en-US" sz="1600" dirty="0" smtClean="0"/>
              <a:t> et al. ISCA 2012</a:t>
            </a:r>
          </a:p>
        </p:txBody>
      </p:sp>
    </p:spTree>
    <p:extLst>
      <p:ext uri="{BB962C8B-B14F-4D97-AF65-F5344CB8AC3E}">
        <p14:creationId xmlns:p14="http://schemas.microsoft.com/office/powerpoint/2010/main" val="32417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"/>
    </mc:Choice>
    <mc:Fallback xmlns="">
      <p:transition spd="slow" advTm="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4.16667E-6 0.15834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-0.00069 -0.12755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0" grpId="0" animBg="1"/>
      <p:bldP spid="122" grpId="0" animBg="1"/>
      <p:bldP spid="123" grpId="0" animBg="1"/>
      <p:bldP spid="56" grpId="0" animBg="1"/>
      <p:bldP spid="124" grpId="0" animBg="1"/>
      <p:bldP spid="57" grpId="0" animBg="1"/>
      <p:bldP spid="59" grpId="0" animBg="1"/>
      <p:bldP spid="64" grpId="0" animBg="1"/>
      <p:bldP spid="63" grpId="0"/>
      <p:bldP spid="1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Virtual Caching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6150357" y="1532661"/>
            <a:ext cx="2963725" cy="5248089"/>
            <a:chOff x="6150357" y="1532661"/>
            <a:chExt cx="2963725" cy="5248089"/>
          </a:xfrm>
        </p:grpSpPr>
        <p:grpSp>
          <p:nvGrpSpPr>
            <p:cNvPr id="56" name="Group 55"/>
            <p:cNvGrpSpPr/>
            <p:nvPr/>
          </p:nvGrpSpPr>
          <p:grpSpPr>
            <a:xfrm>
              <a:off x="6150357" y="1532661"/>
              <a:ext cx="2963725" cy="5248089"/>
              <a:chOff x="6150357" y="1532661"/>
              <a:chExt cx="2963725" cy="524808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6150357" y="1532661"/>
                <a:ext cx="2963725" cy="4699615"/>
                <a:chOff x="6150357" y="1532661"/>
                <a:chExt cx="2963725" cy="4699615"/>
              </a:xfrm>
            </p:grpSpPr>
            <p:sp>
              <p:nvSpPr>
                <p:cNvPr id="318" name="Rounded Rectangle 317"/>
                <p:cNvSpPr/>
                <p:nvPr/>
              </p:nvSpPr>
              <p:spPr>
                <a:xfrm>
                  <a:off x="6150357" y="1588558"/>
                  <a:ext cx="2686658" cy="2908457"/>
                </a:xfrm>
                <a:prstGeom prst="roundRect">
                  <a:avLst/>
                </a:prstGeom>
                <a:solidFill>
                  <a:srgbClr val="F6D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9" name="Rounded Rectangle 318"/>
                <p:cNvSpPr/>
                <p:nvPr/>
              </p:nvSpPr>
              <p:spPr>
                <a:xfrm>
                  <a:off x="6150357" y="4552329"/>
                  <a:ext cx="2686660" cy="1679947"/>
                </a:xfrm>
                <a:prstGeom prst="roundRect">
                  <a:avLst/>
                </a:prstGeom>
                <a:solidFill>
                  <a:srgbClr val="DEEB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20" name="Group 319"/>
                <p:cNvGrpSpPr/>
                <p:nvPr/>
              </p:nvGrpSpPr>
              <p:grpSpPr>
                <a:xfrm>
                  <a:off x="6784509" y="3136759"/>
                  <a:ext cx="1406932" cy="884172"/>
                  <a:chOff x="1147040" y="4240475"/>
                  <a:chExt cx="1406932" cy="884172"/>
                </a:xfrm>
              </p:grpSpPr>
              <p:sp>
                <p:nvSpPr>
                  <p:cNvPr id="321" name="Rectangle 320"/>
                  <p:cNvSpPr/>
                  <p:nvPr/>
                </p:nvSpPr>
                <p:spPr>
                  <a:xfrm>
                    <a:off x="1555572" y="4240475"/>
                    <a:ext cx="589868" cy="377851"/>
                  </a:xfrm>
                  <a:prstGeom prst="rect">
                    <a:avLst/>
                  </a:prstGeom>
                  <a:solidFill>
                    <a:srgbClr val="D1403E"/>
                  </a:solidFill>
                  <a:ln>
                    <a:solidFill>
                      <a:srgbClr val="AF2412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L1 $</a:t>
                    </a:r>
                    <a:endParaRPr lang="en-US" dirty="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147040" y="4746796"/>
                    <a:ext cx="1406932" cy="377851"/>
                  </a:xfrm>
                  <a:prstGeom prst="rect">
                    <a:avLst/>
                  </a:prstGeom>
                  <a:solidFill>
                    <a:srgbClr val="D1403E"/>
                  </a:solidFill>
                  <a:ln>
                    <a:solidFill>
                      <a:srgbClr val="AF2412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Last-Level $</a:t>
                    </a:r>
                    <a:endParaRPr lang="en-US" dirty="0"/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6781213" y="4079947"/>
                  <a:ext cx="1407602" cy="765733"/>
                  <a:chOff x="2337703" y="5807098"/>
                  <a:chExt cx="1407602" cy="765733"/>
                </a:xfrm>
              </p:grpSpPr>
              <p:sp>
                <p:nvSpPr>
                  <p:cNvPr id="324" name="Rectangle 323"/>
                  <p:cNvSpPr/>
                  <p:nvPr/>
                </p:nvSpPr>
                <p:spPr>
                  <a:xfrm>
                    <a:off x="2337703" y="5897302"/>
                    <a:ext cx="1407600" cy="6755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5" name="Group 324"/>
                  <p:cNvGrpSpPr/>
                  <p:nvPr/>
                </p:nvGrpSpPr>
                <p:grpSpPr>
                  <a:xfrm>
                    <a:off x="2338368" y="5807098"/>
                    <a:ext cx="1406937" cy="765733"/>
                    <a:chOff x="1092863" y="3413417"/>
                    <a:chExt cx="1406937" cy="765733"/>
                  </a:xfrm>
                </p:grpSpPr>
                <p:grpSp>
                  <p:nvGrpSpPr>
                    <p:cNvPr id="326" name="Group 325"/>
                    <p:cNvGrpSpPr/>
                    <p:nvPr/>
                  </p:nvGrpSpPr>
                  <p:grpSpPr>
                    <a:xfrm>
                      <a:off x="1092863" y="3503621"/>
                      <a:ext cx="1406937" cy="675529"/>
                      <a:chOff x="946796" y="3476230"/>
                      <a:chExt cx="1406937" cy="675529"/>
                    </a:xfrm>
                  </p:grpSpPr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948267" y="3476230"/>
                        <a:ext cx="702733" cy="188925"/>
                      </a:xfrm>
                      <a:prstGeom prst="rect">
                        <a:avLst/>
                      </a:prstGeom>
                      <a:solidFill>
                        <a:srgbClr val="D1403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1651000" y="3476230"/>
                        <a:ext cx="702733" cy="1889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1" name="Rectangle 330"/>
                      <p:cNvSpPr/>
                      <p:nvPr/>
                    </p:nvSpPr>
                    <p:spPr>
                      <a:xfrm>
                        <a:off x="946797" y="3665155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3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946797" y="3788459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7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3" name="Rectangle 332"/>
                      <p:cNvSpPr/>
                      <p:nvPr/>
                    </p:nvSpPr>
                    <p:spPr>
                      <a:xfrm>
                        <a:off x="946796" y="3908910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3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946796" y="4029398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7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5" name="Rectangle 334"/>
                      <p:cNvSpPr/>
                      <p:nvPr/>
                    </p:nvSpPr>
                    <p:spPr>
                      <a:xfrm>
                        <a:off x="1650999" y="3665155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6" name="Rectangle 335"/>
                      <p:cNvSpPr/>
                      <p:nvPr/>
                    </p:nvSpPr>
                    <p:spPr>
                      <a:xfrm>
                        <a:off x="1650999" y="3788459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7" name="Rectangle 336"/>
                      <p:cNvSpPr/>
                      <p:nvPr/>
                    </p:nvSpPr>
                    <p:spPr>
                      <a:xfrm>
                        <a:off x="1650998" y="3908910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8" name="Rectangle 337"/>
                      <p:cNvSpPr/>
                      <p:nvPr/>
                    </p:nvSpPr>
                    <p:spPr>
                      <a:xfrm>
                        <a:off x="1650998" y="4029398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27" name="TextBox 326"/>
                    <p:cNvSpPr txBox="1"/>
                    <p:nvPr/>
                  </p:nvSpPr>
                  <p:spPr>
                    <a:xfrm>
                      <a:off x="1501398" y="3413417"/>
                      <a:ext cx="5196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28" name="Right Arrow 327"/>
                    <p:cNvSpPr/>
                    <p:nvPr/>
                  </p:nvSpPr>
                  <p:spPr>
                    <a:xfrm>
                      <a:off x="1523379" y="3751197"/>
                      <a:ext cx="519694" cy="257419"/>
                    </a:xfrm>
                    <a:prstGeom prst="rightArrow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39" name="Group 338"/>
                <p:cNvGrpSpPr/>
                <p:nvPr/>
              </p:nvGrpSpPr>
              <p:grpSpPr>
                <a:xfrm>
                  <a:off x="6260730" y="5191285"/>
                  <a:ext cx="2467808" cy="521209"/>
                  <a:chOff x="460663" y="5706274"/>
                  <a:chExt cx="2467808" cy="521209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460663" y="5706274"/>
                    <a:ext cx="2467808" cy="448408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628649" y="6118191"/>
                    <a:ext cx="2132479" cy="10929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556932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948375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1339818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122704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731261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514147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48" name="TextBox 347"/>
                <p:cNvSpPr txBox="1"/>
                <p:nvPr/>
              </p:nvSpPr>
              <p:spPr>
                <a:xfrm>
                  <a:off x="6909737" y="5860360"/>
                  <a:ext cx="1725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Physical Address</a:t>
                  </a:r>
                  <a:endParaRPr lang="ko-KR" altLang="en-US" dirty="0"/>
                </a:p>
              </p:txBody>
            </p:sp>
            <p:sp>
              <p:nvSpPr>
                <p:cNvPr id="349" name="TextBox 348"/>
                <p:cNvSpPr txBox="1"/>
                <p:nvPr/>
              </p:nvSpPr>
              <p:spPr>
                <a:xfrm>
                  <a:off x="7054699" y="1532661"/>
                  <a:ext cx="1725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Virtual Address</a:t>
                  </a:r>
                  <a:endParaRPr lang="ko-KR" altLang="en-US" dirty="0"/>
                </a:p>
              </p:txBody>
            </p:sp>
            <p:grpSp>
              <p:nvGrpSpPr>
                <p:cNvPr id="350" name="Group 349"/>
                <p:cNvGrpSpPr/>
                <p:nvPr/>
              </p:nvGrpSpPr>
              <p:grpSpPr>
                <a:xfrm>
                  <a:off x="6990004" y="1993704"/>
                  <a:ext cx="988874" cy="979431"/>
                  <a:chOff x="1017213" y="1868346"/>
                  <a:chExt cx="1232928" cy="1221155"/>
                </a:xfrm>
              </p:grpSpPr>
              <p:sp>
                <p:nvSpPr>
                  <p:cNvPr id="351" name="Rounded Rectangle 350"/>
                  <p:cNvSpPr/>
                  <p:nvPr/>
                </p:nvSpPr>
                <p:spPr>
                  <a:xfrm>
                    <a:off x="1257767" y="2086325"/>
                    <a:ext cx="765110" cy="765110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sz="1600" dirty="0" smtClean="0"/>
                      <a:t>Core</a:t>
                    </a:r>
                    <a:endParaRPr lang="ko-KR" altLang="en-US" sz="1600" dirty="0"/>
                  </a:p>
                </p:txBody>
              </p:sp>
              <p:grpSp>
                <p:nvGrpSpPr>
                  <p:cNvPr id="352" name="Group 351"/>
                  <p:cNvGrpSpPr/>
                  <p:nvPr/>
                </p:nvGrpSpPr>
                <p:grpSpPr>
                  <a:xfrm>
                    <a:off x="1017213" y="2251177"/>
                    <a:ext cx="165520" cy="467926"/>
                    <a:chOff x="1021353" y="2228150"/>
                    <a:chExt cx="165520" cy="467926"/>
                  </a:xfrm>
                </p:grpSpPr>
                <p:sp>
                  <p:nvSpPr>
                    <p:cNvPr id="368" name="Rounded Rectangle 367"/>
                    <p:cNvSpPr/>
                    <p:nvPr/>
                  </p:nvSpPr>
                  <p:spPr>
                    <a:xfrm>
                      <a:off x="1021353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9" name="Rounded Rectangle 368"/>
                    <p:cNvSpPr/>
                    <p:nvPr/>
                  </p:nvSpPr>
                  <p:spPr>
                    <a:xfrm>
                      <a:off x="1021353" y="236174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0" name="Rounded Rectangle 369"/>
                    <p:cNvSpPr/>
                    <p:nvPr/>
                  </p:nvSpPr>
                  <p:spPr>
                    <a:xfrm>
                      <a:off x="1021353" y="249308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1" name="Rounded Rectangle 370"/>
                    <p:cNvSpPr/>
                    <p:nvPr/>
                  </p:nvSpPr>
                  <p:spPr>
                    <a:xfrm>
                      <a:off x="1021353" y="262889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53" name="Group 352"/>
                  <p:cNvGrpSpPr/>
                  <p:nvPr/>
                </p:nvGrpSpPr>
                <p:grpSpPr>
                  <a:xfrm>
                    <a:off x="2084621" y="2251177"/>
                    <a:ext cx="165520" cy="467926"/>
                    <a:chOff x="1021353" y="2228150"/>
                    <a:chExt cx="165520" cy="467926"/>
                  </a:xfrm>
                </p:grpSpPr>
                <p:sp>
                  <p:nvSpPr>
                    <p:cNvPr id="364" name="Rounded Rectangle 363"/>
                    <p:cNvSpPr/>
                    <p:nvPr/>
                  </p:nvSpPr>
                  <p:spPr>
                    <a:xfrm>
                      <a:off x="1021353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5" name="Rounded Rectangle 364"/>
                    <p:cNvSpPr/>
                    <p:nvPr/>
                  </p:nvSpPr>
                  <p:spPr>
                    <a:xfrm>
                      <a:off x="1021353" y="236174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6" name="Rounded Rectangle 365"/>
                    <p:cNvSpPr/>
                    <p:nvPr/>
                  </p:nvSpPr>
                  <p:spPr>
                    <a:xfrm>
                      <a:off x="1021353" y="249308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7" name="Rounded Rectangle 366"/>
                    <p:cNvSpPr/>
                    <p:nvPr/>
                  </p:nvSpPr>
                  <p:spPr>
                    <a:xfrm>
                      <a:off x="1021353" y="262889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54" name="Group 353"/>
                  <p:cNvGrpSpPr/>
                  <p:nvPr/>
                </p:nvGrpSpPr>
                <p:grpSpPr>
                  <a:xfrm rot="5400000">
                    <a:off x="1552877" y="1717142"/>
                    <a:ext cx="165520" cy="467927"/>
                    <a:chOff x="1021356" y="2228151"/>
                    <a:chExt cx="165520" cy="467927"/>
                  </a:xfrm>
                </p:grpSpPr>
                <p:sp>
                  <p:nvSpPr>
                    <p:cNvPr id="360" name="Rounded Rectangle 359"/>
                    <p:cNvSpPr/>
                    <p:nvPr/>
                  </p:nvSpPr>
                  <p:spPr>
                    <a:xfrm>
                      <a:off x="1021356" y="2228151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1" name="Rounded Rectangle 360"/>
                    <p:cNvSpPr/>
                    <p:nvPr/>
                  </p:nvSpPr>
                  <p:spPr>
                    <a:xfrm>
                      <a:off x="1021356" y="2361747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2" name="Rounded Rectangle 361"/>
                    <p:cNvSpPr/>
                    <p:nvPr/>
                  </p:nvSpPr>
                  <p:spPr>
                    <a:xfrm>
                      <a:off x="1021356" y="2493089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3" name="Rounded Rectangle 362"/>
                    <p:cNvSpPr/>
                    <p:nvPr/>
                  </p:nvSpPr>
                  <p:spPr>
                    <a:xfrm>
                      <a:off x="1021356" y="262889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55" name="Group 354"/>
                  <p:cNvGrpSpPr/>
                  <p:nvPr/>
                </p:nvGrpSpPr>
                <p:grpSpPr>
                  <a:xfrm rot="5400000">
                    <a:off x="1552879" y="2772778"/>
                    <a:ext cx="165520" cy="467925"/>
                    <a:chOff x="1021358" y="2228150"/>
                    <a:chExt cx="165520" cy="467925"/>
                  </a:xfrm>
                </p:grpSpPr>
                <p:sp>
                  <p:nvSpPr>
                    <p:cNvPr id="356" name="Rounded Rectangle 355"/>
                    <p:cNvSpPr/>
                    <p:nvPr/>
                  </p:nvSpPr>
                  <p:spPr>
                    <a:xfrm>
                      <a:off x="1021358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7" name="Rounded Rectangle 356"/>
                    <p:cNvSpPr/>
                    <p:nvPr/>
                  </p:nvSpPr>
                  <p:spPr>
                    <a:xfrm>
                      <a:off x="1021358" y="2361745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8" name="Rounded Rectangle 357"/>
                    <p:cNvSpPr/>
                    <p:nvPr/>
                  </p:nvSpPr>
                  <p:spPr>
                    <a:xfrm>
                      <a:off x="1021358" y="2493087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59" name="Rounded Rectangle 358"/>
                    <p:cNvSpPr/>
                    <p:nvPr/>
                  </p:nvSpPr>
                  <p:spPr>
                    <a:xfrm>
                      <a:off x="1021358" y="2628895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72" name="Rectangle 371"/>
                <p:cNvSpPr/>
                <p:nvPr/>
              </p:nvSpPr>
              <p:spPr>
                <a:xfrm>
                  <a:off x="6726811" y="5245233"/>
                  <a:ext cx="327888" cy="1470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6931097" y="3640476"/>
                  <a:ext cx="327888" cy="1470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7724763" y="3859851"/>
                  <a:ext cx="327888" cy="14706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5" name="Straight Arrow Connector 374"/>
                <p:cNvCxnSpPr>
                  <a:stCxn id="372" idx="0"/>
                  <a:endCxn id="373" idx="2"/>
                </p:cNvCxnSpPr>
                <p:nvPr/>
              </p:nvCxnSpPr>
              <p:spPr>
                <a:xfrm flipV="1">
                  <a:off x="6890755" y="3787545"/>
                  <a:ext cx="204286" cy="14576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Arrow Connector 375"/>
                <p:cNvCxnSpPr>
                  <a:stCxn id="372" idx="0"/>
                  <a:endCxn id="374" idx="2"/>
                </p:cNvCxnSpPr>
                <p:nvPr/>
              </p:nvCxnSpPr>
              <p:spPr>
                <a:xfrm flipV="1">
                  <a:off x="6890755" y="4006920"/>
                  <a:ext cx="997952" cy="123831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7" name="TextBox 376"/>
                <p:cNvSpPr txBox="1"/>
                <p:nvPr/>
              </p:nvSpPr>
              <p:spPr>
                <a:xfrm>
                  <a:off x="7960625" y="4014888"/>
                  <a:ext cx="1153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/>
                    <a:t>Synonyms</a:t>
                  </a:r>
                  <a:endParaRPr lang="ko-KR" altLang="en-US" b="1" dirty="0"/>
                </a:p>
              </p:txBody>
            </p:sp>
          </p:grpSp>
          <p:sp>
            <p:nvSpPr>
              <p:cNvPr id="379" name="TextBox 378"/>
              <p:cNvSpPr txBox="1"/>
              <p:nvPr/>
            </p:nvSpPr>
            <p:spPr>
              <a:xfrm>
                <a:off x="6574077" y="6319085"/>
                <a:ext cx="2116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Virtual Caching</a:t>
                </a:r>
                <a:endParaRPr lang="en-US" sz="2400" b="1" dirty="0"/>
              </a:p>
            </p:txBody>
          </p:sp>
        </p:grpSp>
        <p:sp>
          <p:nvSpPr>
            <p:cNvPr id="378" name="Cross 377"/>
            <p:cNvSpPr/>
            <p:nvPr/>
          </p:nvSpPr>
          <p:spPr>
            <a:xfrm rot="18000000">
              <a:off x="8104914" y="3736218"/>
              <a:ext cx="961464" cy="961464"/>
            </a:xfrm>
            <a:prstGeom prst="plus">
              <a:avLst>
                <a:gd name="adj" fmla="val 438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8359" y="1532661"/>
            <a:ext cx="3233014" cy="5243134"/>
            <a:chOff x="68359" y="1532661"/>
            <a:chExt cx="3233014" cy="5243134"/>
          </a:xfrm>
        </p:grpSpPr>
        <p:grpSp>
          <p:nvGrpSpPr>
            <p:cNvPr id="34" name="Group 33"/>
            <p:cNvGrpSpPr/>
            <p:nvPr/>
          </p:nvGrpSpPr>
          <p:grpSpPr>
            <a:xfrm>
              <a:off x="294200" y="1532661"/>
              <a:ext cx="3007173" cy="5243134"/>
              <a:chOff x="294200" y="1532661"/>
              <a:chExt cx="3007173" cy="524313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94200" y="1532661"/>
                <a:ext cx="2686660" cy="4699615"/>
                <a:chOff x="294200" y="1532661"/>
                <a:chExt cx="2686660" cy="4699615"/>
              </a:xfrm>
            </p:grpSpPr>
            <p:sp>
              <p:nvSpPr>
                <p:cNvPr id="202" name="Rounded Rectangle 201"/>
                <p:cNvSpPr/>
                <p:nvPr/>
              </p:nvSpPr>
              <p:spPr>
                <a:xfrm>
                  <a:off x="294200" y="3522501"/>
                  <a:ext cx="2686660" cy="2709775"/>
                </a:xfrm>
                <a:prstGeom prst="roundRect">
                  <a:avLst/>
                </a:prstGeom>
                <a:solidFill>
                  <a:srgbClr val="DEEB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Rounded Rectangle 202"/>
                <p:cNvSpPr/>
                <p:nvPr/>
              </p:nvSpPr>
              <p:spPr>
                <a:xfrm>
                  <a:off x="294201" y="1588559"/>
                  <a:ext cx="2686658" cy="1880216"/>
                </a:xfrm>
                <a:prstGeom prst="roundRect">
                  <a:avLst/>
                </a:prstGeom>
                <a:solidFill>
                  <a:srgbClr val="F6D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04" name="Group 203"/>
                <p:cNvGrpSpPr/>
                <p:nvPr/>
              </p:nvGrpSpPr>
              <p:grpSpPr>
                <a:xfrm>
                  <a:off x="934063" y="4003025"/>
                  <a:ext cx="1406932" cy="884172"/>
                  <a:chOff x="1147040" y="4240475"/>
                  <a:chExt cx="1406932" cy="884172"/>
                </a:xfrm>
              </p:grpSpPr>
              <p:sp>
                <p:nvSpPr>
                  <p:cNvPr id="205" name="Rectangle 204"/>
                  <p:cNvSpPr/>
                  <p:nvPr/>
                </p:nvSpPr>
                <p:spPr>
                  <a:xfrm>
                    <a:off x="1555572" y="4240475"/>
                    <a:ext cx="589868" cy="377851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L1 $</a:t>
                    </a:r>
                    <a:endParaRPr lang="en-US" dirty="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1147040" y="4746796"/>
                    <a:ext cx="1406932" cy="377851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Last-Level $</a:t>
                    </a:r>
                    <a:endParaRPr lang="en-US" dirty="0"/>
                  </a:p>
                </p:txBody>
              </p: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930767" y="3038804"/>
                  <a:ext cx="1407602" cy="765733"/>
                  <a:chOff x="2337703" y="5807098"/>
                  <a:chExt cx="1407602" cy="765733"/>
                </a:xfrm>
              </p:grpSpPr>
              <p:sp>
                <p:nvSpPr>
                  <p:cNvPr id="208" name="Rectangle 207"/>
                  <p:cNvSpPr/>
                  <p:nvPr/>
                </p:nvSpPr>
                <p:spPr>
                  <a:xfrm>
                    <a:off x="2337703" y="5897302"/>
                    <a:ext cx="1407600" cy="6755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9" name="Group 208"/>
                  <p:cNvGrpSpPr/>
                  <p:nvPr/>
                </p:nvGrpSpPr>
                <p:grpSpPr>
                  <a:xfrm>
                    <a:off x="2338368" y="5807098"/>
                    <a:ext cx="1406937" cy="765733"/>
                    <a:chOff x="1092863" y="3413417"/>
                    <a:chExt cx="1406937" cy="765733"/>
                  </a:xfrm>
                </p:grpSpPr>
                <p:grpSp>
                  <p:nvGrpSpPr>
                    <p:cNvPr id="210" name="Group 209"/>
                    <p:cNvGrpSpPr/>
                    <p:nvPr/>
                  </p:nvGrpSpPr>
                  <p:grpSpPr>
                    <a:xfrm>
                      <a:off x="1092863" y="3503621"/>
                      <a:ext cx="1406937" cy="675529"/>
                      <a:chOff x="946796" y="3476230"/>
                      <a:chExt cx="1406937" cy="675529"/>
                    </a:xfrm>
                  </p:grpSpPr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948267" y="3476230"/>
                        <a:ext cx="702733" cy="188925"/>
                      </a:xfrm>
                      <a:prstGeom prst="rect">
                        <a:avLst/>
                      </a:prstGeom>
                      <a:solidFill>
                        <a:srgbClr val="D1403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1651000" y="3476230"/>
                        <a:ext cx="702733" cy="1889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" name="Rectangle 214"/>
                      <p:cNvSpPr/>
                      <p:nvPr/>
                    </p:nvSpPr>
                    <p:spPr>
                      <a:xfrm>
                        <a:off x="946797" y="3665155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3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946797" y="3788459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7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17" name="Rectangle 216"/>
                      <p:cNvSpPr/>
                      <p:nvPr/>
                    </p:nvSpPr>
                    <p:spPr>
                      <a:xfrm>
                        <a:off x="946796" y="3908910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3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18" name="Rectangle 217"/>
                      <p:cNvSpPr/>
                      <p:nvPr/>
                    </p:nvSpPr>
                    <p:spPr>
                      <a:xfrm>
                        <a:off x="946796" y="4029398"/>
                        <a:ext cx="702733" cy="122361"/>
                      </a:xfrm>
                      <a:prstGeom prst="rect">
                        <a:avLst/>
                      </a:prstGeom>
                      <a:solidFill>
                        <a:srgbClr val="D1403E">
                          <a:alpha val="70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19" name="Rectangle 218"/>
                      <p:cNvSpPr/>
                      <p:nvPr/>
                    </p:nvSpPr>
                    <p:spPr>
                      <a:xfrm>
                        <a:off x="1650999" y="3665155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1650999" y="3788459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21" name="Rectangle 220"/>
                      <p:cNvSpPr/>
                      <p:nvPr/>
                    </p:nvSpPr>
                    <p:spPr>
                      <a:xfrm>
                        <a:off x="1650998" y="3908910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3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22" name="Rectangle 221"/>
                      <p:cNvSpPr/>
                      <p:nvPr/>
                    </p:nvSpPr>
                    <p:spPr>
                      <a:xfrm>
                        <a:off x="1650998" y="4029398"/>
                        <a:ext cx="702733" cy="122361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11" name="TextBox 210"/>
                    <p:cNvSpPr txBox="1"/>
                    <p:nvPr/>
                  </p:nvSpPr>
                  <p:spPr>
                    <a:xfrm>
                      <a:off x="1501398" y="3413417"/>
                      <a:ext cx="51969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12" name="Right Arrow 211"/>
                    <p:cNvSpPr/>
                    <p:nvPr/>
                  </p:nvSpPr>
                  <p:spPr>
                    <a:xfrm>
                      <a:off x="1523379" y="3751197"/>
                      <a:ext cx="519694" cy="257419"/>
                    </a:xfrm>
                    <a:prstGeom prst="rightArrow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410284" y="5191285"/>
                  <a:ext cx="2467808" cy="521209"/>
                  <a:chOff x="460663" y="5706274"/>
                  <a:chExt cx="2467808" cy="521209"/>
                </a:xfrm>
              </p:grpSpPr>
              <p:sp>
                <p:nvSpPr>
                  <p:cNvPr id="224" name="Rectangle 223"/>
                  <p:cNvSpPr/>
                  <p:nvPr/>
                </p:nvSpPr>
                <p:spPr>
                  <a:xfrm>
                    <a:off x="460663" y="5706274"/>
                    <a:ext cx="2467808" cy="448408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8649" y="6118191"/>
                    <a:ext cx="2132479" cy="10929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56932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948375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1339818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2122704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1731261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2514147" y="5763820"/>
                    <a:ext cx="302117" cy="31526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32" name="TextBox 231"/>
                <p:cNvSpPr txBox="1"/>
                <p:nvPr/>
              </p:nvSpPr>
              <p:spPr>
                <a:xfrm>
                  <a:off x="1059291" y="5860360"/>
                  <a:ext cx="1725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Physical Address</a:t>
                  </a:r>
                  <a:endParaRPr lang="ko-KR" altLang="en-US" dirty="0"/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1204253" y="1532661"/>
                  <a:ext cx="17259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Virtual Address</a:t>
                  </a:r>
                  <a:endParaRPr lang="ko-KR" altLang="en-US" dirty="0"/>
                </a:p>
              </p:txBody>
            </p:sp>
            <p:grpSp>
              <p:nvGrpSpPr>
                <p:cNvPr id="234" name="Group 233"/>
                <p:cNvGrpSpPr/>
                <p:nvPr/>
              </p:nvGrpSpPr>
              <p:grpSpPr>
                <a:xfrm>
                  <a:off x="1139558" y="1993704"/>
                  <a:ext cx="988874" cy="979431"/>
                  <a:chOff x="1017213" y="1868346"/>
                  <a:chExt cx="1232928" cy="1221155"/>
                </a:xfrm>
              </p:grpSpPr>
              <p:sp>
                <p:nvSpPr>
                  <p:cNvPr id="235" name="Rounded Rectangle 234"/>
                  <p:cNvSpPr/>
                  <p:nvPr/>
                </p:nvSpPr>
                <p:spPr>
                  <a:xfrm>
                    <a:off x="1257767" y="2086325"/>
                    <a:ext cx="765110" cy="765110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ko-KR" sz="1600" dirty="0" smtClean="0"/>
                      <a:t>Core</a:t>
                    </a:r>
                    <a:endParaRPr lang="ko-KR" altLang="en-US" sz="1600" dirty="0"/>
                  </a:p>
                </p:txBody>
              </p:sp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017213" y="2251177"/>
                    <a:ext cx="165520" cy="467926"/>
                    <a:chOff x="1021353" y="2228150"/>
                    <a:chExt cx="165520" cy="467926"/>
                  </a:xfrm>
                </p:grpSpPr>
                <p:sp>
                  <p:nvSpPr>
                    <p:cNvPr id="252" name="Rounded Rectangle 251"/>
                    <p:cNvSpPr/>
                    <p:nvPr/>
                  </p:nvSpPr>
                  <p:spPr>
                    <a:xfrm>
                      <a:off x="1021353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3" name="Rounded Rectangle 252"/>
                    <p:cNvSpPr/>
                    <p:nvPr/>
                  </p:nvSpPr>
                  <p:spPr>
                    <a:xfrm>
                      <a:off x="1021353" y="236174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4" name="Rounded Rectangle 253"/>
                    <p:cNvSpPr/>
                    <p:nvPr/>
                  </p:nvSpPr>
                  <p:spPr>
                    <a:xfrm>
                      <a:off x="1021353" y="249308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5" name="Rounded Rectangle 254"/>
                    <p:cNvSpPr/>
                    <p:nvPr/>
                  </p:nvSpPr>
                  <p:spPr>
                    <a:xfrm>
                      <a:off x="1021353" y="262889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7" name="Group 236"/>
                  <p:cNvGrpSpPr/>
                  <p:nvPr/>
                </p:nvGrpSpPr>
                <p:grpSpPr>
                  <a:xfrm>
                    <a:off x="2084621" y="2251177"/>
                    <a:ext cx="165520" cy="467926"/>
                    <a:chOff x="1021353" y="2228150"/>
                    <a:chExt cx="165520" cy="467926"/>
                  </a:xfrm>
                </p:grpSpPr>
                <p:sp>
                  <p:nvSpPr>
                    <p:cNvPr id="248" name="Rounded Rectangle 247"/>
                    <p:cNvSpPr/>
                    <p:nvPr/>
                  </p:nvSpPr>
                  <p:spPr>
                    <a:xfrm>
                      <a:off x="1021353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9" name="Rounded Rectangle 248"/>
                    <p:cNvSpPr/>
                    <p:nvPr/>
                  </p:nvSpPr>
                  <p:spPr>
                    <a:xfrm>
                      <a:off x="1021353" y="236174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0" name="Rounded Rectangle 249"/>
                    <p:cNvSpPr/>
                    <p:nvPr/>
                  </p:nvSpPr>
                  <p:spPr>
                    <a:xfrm>
                      <a:off x="1021353" y="249308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1" name="Rounded Rectangle 250"/>
                    <p:cNvSpPr/>
                    <p:nvPr/>
                  </p:nvSpPr>
                  <p:spPr>
                    <a:xfrm>
                      <a:off x="1021353" y="2628896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8" name="Group 237"/>
                  <p:cNvGrpSpPr/>
                  <p:nvPr/>
                </p:nvGrpSpPr>
                <p:grpSpPr>
                  <a:xfrm rot="5400000">
                    <a:off x="1552877" y="1717142"/>
                    <a:ext cx="165520" cy="467927"/>
                    <a:chOff x="1021356" y="2228151"/>
                    <a:chExt cx="165520" cy="467927"/>
                  </a:xfrm>
                </p:grpSpPr>
                <p:sp>
                  <p:nvSpPr>
                    <p:cNvPr id="244" name="Rounded Rectangle 243"/>
                    <p:cNvSpPr/>
                    <p:nvPr/>
                  </p:nvSpPr>
                  <p:spPr>
                    <a:xfrm>
                      <a:off x="1021356" y="2228151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5" name="Rounded Rectangle 244"/>
                    <p:cNvSpPr/>
                    <p:nvPr/>
                  </p:nvSpPr>
                  <p:spPr>
                    <a:xfrm>
                      <a:off x="1021356" y="2361747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6" name="Rounded Rectangle 245"/>
                    <p:cNvSpPr/>
                    <p:nvPr/>
                  </p:nvSpPr>
                  <p:spPr>
                    <a:xfrm>
                      <a:off x="1021356" y="2493089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7" name="Rounded Rectangle 246"/>
                    <p:cNvSpPr/>
                    <p:nvPr/>
                  </p:nvSpPr>
                  <p:spPr>
                    <a:xfrm>
                      <a:off x="1021356" y="2628898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9" name="Group 238"/>
                  <p:cNvGrpSpPr/>
                  <p:nvPr/>
                </p:nvGrpSpPr>
                <p:grpSpPr>
                  <a:xfrm rot="5400000">
                    <a:off x="1552879" y="2772778"/>
                    <a:ext cx="165520" cy="467925"/>
                    <a:chOff x="1021358" y="2228150"/>
                    <a:chExt cx="165520" cy="467925"/>
                  </a:xfrm>
                </p:grpSpPr>
                <p:sp>
                  <p:nvSpPr>
                    <p:cNvPr id="240" name="Rounded Rectangle 239"/>
                    <p:cNvSpPr/>
                    <p:nvPr/>
                  </p:nvSpPr>
                  <p:spPr>
                    <a:xfrm>
                      <a:off x="1021358" y="2228150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1" name="Rounded Rectangle 240"/>
                    <p:cNvSpPr/>
                    <p:nvPr/>
                  </p:nvSpPr>
                  <p:spPr>
                    <a:xfrm>
                      <a:off x="1021358" y="2361745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2" name="Rounded Rectangle 241"/>
                    <p:cNvSpPr/>
                    <p:nvPr/>
                  </p:nvSpPr>
                  <p:spPr>
                    <a:xfrm>
                      <a:off x="1021358" y="2493087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3" name="Rounded Rectangle 242"/>
                    <p:cNvSpPr/>
                    <p:nvPr/>
                  </p:nvSpPr>
                  <p:spPr>
                    <a:xfrm>
                      <a:off x="1021358" y="2628895"/>
                      <a:ext cx="165520" cy="67180"/>
                    </a:xfrm>
                    <a:prstGeom prst="round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87" name="TextBox 86"/>
              <p:cNvSpPr txBox="1"/>
              <p:nvPr/>
            </p:nvSpPr>
            <p:spPr>
              <a:xfrm>
                <a:off x="465176" y="6314130"/>
                <a:ext cx="22692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Physical Caching</a:t>
                </a:r>
                <a:endParaRPr lang="en-US" sz="2400" b="1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3684" y="2377047"/>
                <a:ext cx="1407689" cy="140768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0756" y="2582589"/>
                <a:ext cx="782644" cy="941618"/>
              </a:xfrm>
              <a:prstGeom prst="rect">
                <a:avLst/>
              </a:prstGeom>
            </p:spPr>
          </p:pic>
        </p:grpSp>
        <p:pic>
          <p:nvPicPr>
            <p:cNvPr id="440" name="Picture 43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4" t="10644" r="10654" b="11177"/>
            <a:stretch/>
          </p:blipFill>
          <p:spPr>
            <a:xfrm>
              <a:off x="68359" y="3666781"/>
              <a:ext cx="1343578" cy="667320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5949" y="1462133"/>
            <a:ext cx="9144000" cy="536752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3107776" y="1532661"/>
            <a:ext cx="3039615" cy="5244714"/>
            <a:chOff x="3107776" y="1532661"/>
            <a:chExt cx="3039615" cy="5244714"/>
          </a:xfrm>
        </p:grpSpPr>
        <p:grpSp>
          <p:nvGrpSpPr>
            <p:cNvPr id="60" name="Group 59"/>
            <p:cNvGrpSpPr/>
            <p:nvPr/>
          </p:nvGrpSpPr>
          <p:grpSpPr>
            <a:xfrm>
              <a:off x="3257359" y="1532661"/>
              <a:ext cx="2686660" cy="4697031"/>
              <a:chOff x="3257359" y="1532661"/>
              <a:chExt cx="2686660" cy="4697031"/>
            </a:xfrm>
          </p:grpSpPr>
          <p:sp>
            <p:nvSpPr>
              <p:cNvPr id="380" name="Rounded Rectangle 379"/>
              <p:cNvSpPr/>
              <p:nvPr/>
            </p:nvSpPr>
            <p:spPr>
              <a:xfrm>
                <a:off x="3257359" y="1578006"/>
                <a:ext cx="2686658" cy="1347883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9" name="Rounded Rectangle 438"/>
              <p:cNvSpPr/>
              <p:nvPr/>
            </p:nvSpPr>
            <p:spPr>
              <a:xfrm>
                <a:off x="5206919" y="2987067"/>
                <a:ext cx="736660" cy="32346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1" name="Rounded Rectangle 380"/>
              <p:cNvSpPr/>
              <p:nvPr/>
            </p:nvSpPr>
            <p:spPr>
              <a:xfrm>
                <a:off x="3257359" y="4677710"/>
                <a:ext cx="2686660" cy="15440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4016913" y="5860360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Physical Address</a:t>
                </a:r>
                <a:endParaRPr lang="ko-KR" altLang="en-US" dirty="0"/>
              </a:p>
            </p:txBody>
          </p:sp>
          <p:sp>
            <p:nvSpPr>
              <p:cNvPr id="383" name="TextBox 382"/>
              <p:cNvSpPr txBox="1"/>
              <p:nvPr/>
            </p:nvSpPr>
            <p:spPr>
              <a:xfrm>
                <a:off x="4161875" y="1532661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Virtual Address</a:t>
                </a:r>
                <a:endParaRPr lang="ko-KR" altLang="en-US" dirty="0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>
                <a:off x="3257360" y="2600843"/>
                <a:ext cx="1851082" cy="2005349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3107776" y="6315710"/>
              <a:ext cx="3039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Hybrid </a:t>
              </a:r>
              <a:r>
                <a:rPr lang="en-US" sz="2400" b="1" dirty="0"/>
                <a:t>V</a:t>
              </a:r>
              <a:r>
                <a:rPr lang="en-US" sz="2400" b="1" dirty="0" smtClean="0"/>
                <a:t>irtual Caching</a:t>
              </a:r>
              <a:endParaRPr lang="en-US" sz="2400" b="1" dirty="0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3924116" y="3331542"/>
              <a:ext cx="1413269" cy="814353"/>
              <a:chOff x="1084398" y="4424773"/>
              <a:chExt cx="1413269" cy="814353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1499316" y="4424773"/>
                <a:ext cx="589868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L1 $</a:t>
                </a:r>
                <a:endParaRPr lang="en-US" dirty="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84398" y="4861275"/>
                <a:ext cx="1406936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Last-Level $</a:t>
                </a:r>
                <a:endParaRPr lang="en-US" dirty="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980029" y="4424773"/>
                <a:ext cx="109155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197785" y="4861274"/>
                <a:ext cx="299882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$</a:t>
                </a:r>
                <a:endParaRPr 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168623" y="3004107"/>
              <a:ext cx="505885" cy="312229"/>
              <a:chOff x="2717011" y="2578904"/>
              <a:chExt cx="1394986" cy="67552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2718482" y="2578904"/>
                <a:ext cx="702733" cy="188925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3409263" y="2578904"/>
                <a:ext cx="702734" cy="188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717012" y="2767829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717011" y="2881756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717011" y="3011584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717011" y="3132072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409263" y="2767829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3409263" y="2881756"/>
                <a:ext cx="702733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3409263" y="3011583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409263" y="3132072"/>
                <a:ext cx="702734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3948865" y="2848999"/>
              <a:ext cx="1258168" cy="468933"/>
              <a:chOff x="1319389" y="2521333"/>
              <a:chExt cx="1258168" cy="468933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158192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508818" y="2624127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lowchart: Data 116"/>
              <p:cNvSpPr/>
              <p:nvPr/>
            </p:nvSpPr>
            <p:spPr>
              <a:xfrm>
                <a:off x="1319389" y="2586361"/>
                <a:ext cx="1258168" cy="146079"/>
              </a:xfrm>
              <a:prstGeom prst="flowChartInputOutput">
                <a:avLst/>
              </a:prstGeom>
              <a:noFill/>
              <a:ln>
                <a:solidFill>
                  <a:srgbClr val="0041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Down Arrow 117"/>
              <p:cNvSpPr/>
              <p:nvPr/>
            </p:nvSpPr>
            <p:spPr>
              <a:xfrm>
                <a:off x="1654771" y="2521333"/>
                <a:ext cx="397360" cy="468933"/>
              </a:xfrm>
              <a:prstGeom prst="downArrow">
                <a:avLst>
                  <a:gd name="adj1" fmla="val 50000"/>
                  <a:gd name="adj2" fmla="val 32621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Straight Connector 118"/>
              <p:cNvCxnSpPr/>
              <p:nvPr/>
            </p:nvCxnSpPr>
            <p:spPr>
              <a:xfrm flipH="1">
                <a:off x="145259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1720598" y="2659401"/>
                <a:ext cx="115346" cy="7303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2003723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Bent Arrow 122"/>
              <p:cNvSpPr/>
              <p:nvPr/>
            </p:nvSpPr>
            <p:spPr>
              <a:xfrm flipV="1">
                <a:off x="1939367" y="2524886"/>
                <a:ext cx="523467" cy="322889"/>
              </a:xfrm>
              <a:prstGeom prst="bentArrow">
                <a:avLst>
                  <a:gd name="adj1" fmla="val 6106"/>
                  <a:gd name="adj2" fmla="val 8045"/>
                  <a:gd name="adj3" fmla="val 11091"/>
                  <a:gd name="adj4" fmla="val 34816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 flipH="1">
                <a:off x="1856769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1388279" y="2692218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17" idx="2"/>
                <a:endCxn id="117" idx="5"/>
              </p:cNvCxnSpPr>
              <p:nvPr/>
            </p:nvCxnSpPr>
            <p:spPr>
              <a:xfrm>
                <a:off x="1445206" y="2659401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360971" y="2732440"/>
                <a:ext cx="915031" cy="0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2168104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Bent Arrow 112"/>
            <p:cNvSpPr/>
            <p:nvPr/>
          </p:nvSpPr>
          <p:spPr>
            <a:xfrm flipH="1" flipV="1">
              <a:off x="5031431" y="3332164"/>
              <a:ext cx="515942" cy="245067"/>
            </a:xfrm>
            <a:prstGeom prst="bentArrow">
              <a:avLst>
                <a:gd name="adj1" fmla="val 11731"/>
                <a:gd name="adj2" fmla="val 17611"/>
                <a:gd name="adj3" fmla="val 22865"/>
                <a:gd name="adj4" fmla="val 4920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370249" y="5189422"/>
              <a:ext cx="2467808" cy="521209"/>
              <a:chOff x="562684" y="5343685"/>
              <a:chExt cx="2467808" cy="521209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562684" y="5343685"/>
                <a:ext cx="2467808" cy="44840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730670" y="5755602"/>
                <a:ext cx="2132479" cy="1092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58953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50396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441839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2224725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833282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2616168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3990049" y="1837980"/>
              <a:ext cx="988874" cy="979431"/>
              <a:chOff x="1017213" y="1868346"/>
              <a:chExt cx="1232928" cy="1221155"/>
            </a:xfrm>
          </p:grpSpPr>
          <p:sp>
            <p:nvSpPr>
              <p:cNvPr id="393" name="Rounded Rectangle 392"/>
              <p:cNvSpPr/>
              <p:nvPr/>
            </p:nvSpPr>
            <p:spPr>
              <a:xfrm>
                <a:off x="1257767" y="2086325"/>
                <a:ext cx="765110" cy="76511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600" dirty="0" smtClean="0"/>
                  <a:t>Core</a:t>
                </a:r>
                <a:endParaRPr lang="ko-KR" altLang="en-US" sz="1600" dirty="0"/>
              </a:p>
            </p:txBody>
          </p:sp>
          <p:grpSp>
            <p:nvGrpSpPr>
              <p:cNvPr id="394" name="Group 393"/>
              <p:cNvGrpSpPr/>
              <p:nvPr/>
            </p:nvGrpSpPr>
            <p:grpSpPr>
              <a:xfrm>
                <a:off x="1017213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410" name="Rounded Rectangle 409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Rounded Rectangle 410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Rounded Rectangle 411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Rounded Rectangle 412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2084621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406" name="Rounded Rectangle 405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Rounded Rectangle 406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Rounded Rectangle 407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Rounded Rectangle 408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Group 395"/>
              <p:cNvGrpSpPr/>
              <p:nvPr/>
            </p:nvGrpSpPr>
            <p:grpSpPr>
              <a:xfrm rot="5400000">
                <a:off x="1552877" y="1717142"/>
                <a:ext cx="165520" cy="467927"/>
                <a:chOff x="1021356" y="2228151"/>
                <a:chExt cx="165520" cy="467927"/>
              </a:xfrm>
            </p:grpSpPr>
            <p:sp>
              <p:nvSpPr>
                <p:cNvPr id="402" name="Rounded Rectangle 401"/>
                <p:cNvSpPr/>
                <p:nvPr/>
              </p:nvSpPr>
              <p:spPr>
                <a:xfrm>
                  <a:off x="1021356" y="2228151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Rounded Rectangle 402"/>
                <p:cNvSpPr/>
                <p:nvPr/>
              </p:nvSpPr>
              <p:spPr>
                <a:xfrm>
                  <a:off x="1021356" y="236174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Rounded Rectangle 403"/>
                <p:cNvSpPr/>
                <p:nvPr/>
              </p:nvSpPr>
              <p:spPr>
                <a:xfrm>
                  <a:off x="1021356" y="2493089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Rounded Rectangle 404"/>
                <p:cNvSpPr/>
                <p:nvPr/>
              </p:nvSpPr>
              <p:spPr>
                <a:xfrm>
                  <a:off x="1021356" y="262889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 rot="5400000">
                <a:off x="1552879" y="2772778"/>
                <a:ext cx="165520" cy="467925"/>
                <a:chOff x="1021358" y="2228150"/>
                <a:chExt cx="165520" cy="467925"/>
              </a:xfrm>
            </p:grpSpPr>
            <p:sp>
              <p:nvSpPr>
                <p:cNvPr id="398" name="Rounded Rectangle 397"/>
                <p:cNvSpPr/>
                <p:nvPr/>
              </p:nvSpPr>
              <p:spPr>
                <a:xfrm>
                  <a:off x="1021358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Rounded Rectangle 398"/>
                <p:cNvSpPr/>
                <p:nvPr/>
              </p:nvSpPr>
              <p:spPr>
                <a:xfrm>
                  <a:off x="1021358" y="236174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Rounded Rectangle 399"/>
                <p:cNvSpPr/>
                <p:nvPr/>
              </p:nvSpPr>
              <p:spPr>
                <a:xfrm>
                  <a:off x="1021358" y="249308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Rounded Rectangle 400"/>
                <p:cNvSpPr/>
                <p:nvPr/>
              </p:nvSpPr>
              <p:spPr>
                <a:xfrm>
                  <a:off x="1021358" y="262889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4" name="Group 413"/>
            <p:cNvGrpSpPr/>
            <p:nvPr/>
          </p:nvGrpSpPr>
          <p:grpSpPr>
            <a:xfrm>
              <a:off x="3897778" y="4203759"/>
              <a:ext cx="1407602" cy="765733"/>
              <a:chOff x="2337703" y="5807098"/>
              <a:chExt cx="1407602" cy="765733"/>
            </a:xfrm>
          </p:grpSpPr>
          <p:sp>
            <p:nvSpPr>
              <p:cNvPr id="415" name="Rectangle 414"/>
              <p:cNvSpPr/>
              <p:nvPr/>
            </p:nvSpPr>
            <p:spPr>
              <a:xfrm>
                <a:off x="2337703" y="5897302"/>
                <a:ext cx="1407600" cy="675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6" name="Group 415"/>
              <p:cNvGrpSpPr/>
              <p:nvPr/>
            </p:nvGrpSpPr>
            <p:grpSpPr>
              <a:xfrm>
                <a:off x="2338368" y="5807098"/>
                <a:ext cx="1406937" cy="765733"/>
                <a:chOff x="1092863" y="3413417"/>
                <a:chExt cx="1406937" cy="765733"/>
              </a:xfrm>
            </p:grpSpPr>
            <p:grpSp>
              <p:nvGrpSpPr>
                <p:cNvPr id="417" name="Group 416"/>
                <p:cNvGrpSpPr/>
                <p:nvPr/>
              </p:nvGrpSpPr>
              <p:grpSpPr>
                <a:xfrm>
                  <a:off x="1092863" y="3503621"/>
                  <a:ext cx="1406937" cy="675529"/>
                  <a:chOff x="946796" y="3476230"/>
                  <a:chExt cx="1406937" cy="675529"/>
                </a:xfrm>
              </p:grpSpPr>
              <p:sp>
                <p:nvSpPr>
                  <p:cNvPr id="420" name="Rectangle 419"/>
                  <p:cNvSpPr/>
                  <p:nvPr/>
                </p:nvSpPr>
                <p:spPr>
                  <a:xfrm>
                    <a:off x="948267" y="3476230"/>
                    <a:ext cx="702733" cy="188925"/>
                  </a:xfrm>
                  <a:prstGeom prst="rect">
                    <a:avLst/>
                  </a:prstGeom>
                  <a:solidFill>
                    <a:srgbClr val="D140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651000" y="3476230"/>
                    <a:ext cx="702733" cy="18892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946797" y="3665155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946797" y="3788459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946796" y="3908910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946796" y="4029398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1650999" y="3665155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1650999" y="3788459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1650998" y="3908910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1650998" y="4029398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18" name="TextBox 417"/>
                <p:cNvSpPr txBox="1"/>
                <p:nvPr/>
              </p:nvSpPr>
              <p:spPr>
                <a:xfrm>
                  <a:off x="1096995" y="3413417"/>
                  <a:ext cx="1328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Delayed TLB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9" name="Right Arrow 418"/>
                <p:cNvSpPr/>
                <p:nvPr/>
              </p:nvSpPr>
              <p:spPr>
                <a:xfrm>
                  <a:off x="1523379" y="3751197"/>
                  <a:ext cx="519694" cy="257419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56" name="Rounded Rectangle 255"/>
          <p:cNvSpPr/>
          <p:nvPr/>
        </p:nvSpPr>
        <p:spPr>
          <a:xfrm>
            <a:off x="3599234" y="4203759"/>
            <a:ext cx="1824765" cy="83000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Scalable Delayed Translation</a:t>
            </a:r>
            <a:endParaRPr lang="ko-KR" altLang="en-US" dirty="0"/>
          </a:p>
        </p:txBody>
      </p:sp>
      <p:sp>
        <p:nvSpPr>
          <p:cNvPr id="257" name="5-Point Star 256"/>
          <p:cNvSpPr/>
          <p:nvPr/>
        </p:nvSpPr>
        <p:spPr>
          <a:xfrm rot="20700000">
            <a:off x="3245865" y="3827735"/>
            <a:ext cx="646664" cy="64666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4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"/>
    </mc:Choice>
    <mc:Fallback xmlns="">
      <p:transition spd="slow" advTm="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56" grpId="0" animBg="1"/>
      <p:bldP spid="2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825625"/>
            <a:ext cx="88827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Propose </a:t>
            </a:r>
            <a:r>
              <a:rPr lang="en-US" dirty="0" smtClean="0">
                <a:solidFill>
                  <a:srgbClr val="004191"/>
                </a:solidFill>
              </a:rPr>
              <a:t>hybrid virtual physical caching</a:t>
            </a:r>
          </a:p>
          <a:p>
            <a:pPr lvl="1"/>
            <a:r>
              <a:rPr lang="en-US" altLang="ko-KR" dirty="0" smtClean="0"/>
              <a:t>Cache populated by </a:t>
            </a:r>
            <a:r>
              <a:rPr lang="en-US" altLang="ko-KR" dirty="0" smtClean="0">
                <a:solidFill>
                  <a:srgbClr val="004191"/>
                </a:solidFill>
              </a:rPr>
              <a:t>both</a:t>
            </a:r>
            <a:r>
              <a:rPr lang="en-US" altLang="ko-KR" dirty="0" smtClean="0"/>
              <a:t> virtual and physical blocks</a:t>
            </a:r>
          </a:p>
          <a:p>
            <a:pPr lvl="1"/>
            <a:r>
              <a:rPr lang="en-US" altLang="ko-KR" dirty="0" smtClean="0"/>
              <a:t>Virtual cache for </a:t>
            </a:r>
            <a:r>
              <a:rPr lang="en-US" altLang="ko-KR" dirty="0" smtClean="0">
                <a:solidFill>
                  <a:srgbClr val="004191"/>
                </a:solidFill>
              </a:rPr>
              <a:t>common case</a:t>
            </a:r>
            <a:r>
              <a:rPr lang="en-US" altLang="ko-KR" dirty="0" smtClean="0"/>
              <a:t>, physical for </a:t>
            </a:r>
            <a:r>
              <a:rPr lang="en-US" altLang="ko-KR" dirty="0" smtClean="0">
                <a:solidFill>
                  <a:srgbClr val="004191"/>
                </a:solidFill>
              </a:rPr>
              <a:t>synonyms</a:t>
            </a:r>
          </a:p>
          <a:p>
            <a:pPr lvl="1"/>
            <a:r>
              <a:rPr lang="en-US" altLang="ko-KR" dirty="0" smtClean="0"/>
              <a:t>Synonyms not confined to fixed address range, use entire cache</a:t>
            </a:r>
          </a:p>
          <a:p>
            <a:endParaRPr lang="en-US" dirty="0" smtClean="0"/>
          </a:p>
          <a:p>
            <a:r>
              <a:rPr lang="en-US" dirty="0" smtClean="0"/>
              <a:t>Propose scalable yet flexible </a:t>
            </a:r>
            <a:r>
              <a:rPr lang="en-US" dirty="0" smtClean="0">
                <a:solidFill>
                  <a:srgbClr val="004191"/>
                </a:solidFill>
              </a:rPr>
              <a:t>delayed translation</a:t>
            </a:r>
          </a:p>
          <a:p>
            <a:pPr lvl="1"/>
            <a:r>
              <a:rPr lang="en-US" dirty="0" smtClean="0"/>
              <a:t>Improve TLB entry scalability by employing </a:t>
            </a:r>
            <a:r>
              <a:rPr lang="en-US" i="1" dirty="0" smtClean="0">
                <a:solidFill>
                  <a:srgbClr val="004191"/>
                </a:solidFill>
              </a:rPr>
              <a:t>segments</a:t>
            </a:r>
            <a:r>
              <a:rPr lang="en-US" altLang="ko-KR" baseline="30000" dirty="0"/>
              <a:t> </a:t>
            </a:r>
            <a:r>
              <a:rPr lang="en-US" altLang="ko-KR" baseline="30000" dirty="0" smtClean="0"/>
              <a:t>[2][3]</a:t>
            </a:r>
            <a:endParaRPr lang="en-US" dirty="0" smtClean="0"/>
          </a:p>
          <a:p>
            <a:pPr lvl="1"/>
            <a:r>
              <a:rPr lang="en-US" dirty="0" smtClean="0"/>
              <a:t>Provide </a:t>
            </a:r>
            <a:r>
              <a:rPr lang="en-US" i="1" dirty="0" smtClean="0">
                <a:solidFill>
                  <a:srgbClr val="004191"/>
                </a:solidFill>
              </a:rPr>
              <a:t>many</a:t>
            </a:r>
            <a:r>
              <a:rPr lang="en-US" i="1" dirty="0" smtClean="0"/>
              <a:t> </a:t>
            </a:r>
            <a:r>
              <a:rPr lang="en-US" dirty="0" smtClean="0"/>
              <a:t>segments</a:t>
            </a:r>
            <a:r>
              <a:rPr lang="en-US" i="1" dirty="0" smtClean="0"/>
              <a:t> </a:t>
            </a:r>
            <a:r>
              <a:rPr lang="en-US" dirty="0" smtClean="0"/>
              <a:t>for flexibility of memory management</a:t>
            </a:r>
          </a:p>
          <a:p>
            <a:pPr lvl="1"/>
            <a:r>
              <a:rPr lang="en-US" dirty="0" smtClean="0"/>
              <a:t>Propose efficient search mechanism to lookup segment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4199" y="6311899"/>
            <a:ext cx="30587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[2] </a:t>
            </a:r>
            <a:r>
              <a:rPr lang="en-US" sz="1400" dirty="0" err="1" smtClean="0"/>
              <a:t>Basu</a:t>
            </a:r>
            <a:r>
              <a:rPr lang="en-US" sz="1400" dirty="0" smtClean="0"/>
              <a:t> et al. ISCA 2013</a:t>
            </a:r>
          </a:p>
          <a:p>
            <a:r>
              <a:rPr lang="en-US" sz="1400" dirty="0" smtClean="0"/>
              <a:t>[3] </a:t>
            </a:r>
            <a:r>
              <a:rPr lang="en-US" sz="1400" dirty="0" err="1" smtClean="0"/>
              <a:t>Karakostas</a:t>
            </a:r>
            <a:r>
              <a:rPr lang="en-US" sz="1400" dirty="0" smtClean="0"/>
              <a:t>, </a:t>
            </a:r>
            <a:r>
              <a:rPr lang="en-US" sz="1600" dirty="0" smtClean="0"/>
              <a:t>Gandhi</a:t>
            </a:r>
            <a:r>
              <a:rPr lang="en-US" sz="1400" dirty="0" smtClean="0"/>
              <a:t> et al. ISCA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8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Virtual Caching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1429" y="1825625"/>
            <a:ext cx="5676093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Virtual </a:t>
            </a:r>
            <a:r>
              <a:rPr lang="en-US" altLang="ko-KR" b="1" dirty="0">
                <a:solidFill>
                  <a:srgbClr val="004191"/>
                </a:solidFill>
              </a:rPr>
              <a:t>and</a:t>
            </a:r>
            <a:r>
              <a:rPr lang="en-US" altLang="ko-KR" dirty="0"/>
              <a:t> physical cache</a:t>
            </a:r>
          </a:p>
          <a:p>
            <a:pPr lvl="1"/>
            <a:r>
              <a:rPr lang="en-US" altLang="ko-KR" dirty="0"/>
              <a:t>Each page </a:t>
            </a:r>
            <a:r>
              <a:rPr lang="en-US" altLang="ko-KR" b="1" dirty="0">
                <a:solidFill>
                  <a:srgbClr val="004191"/>
                </a:solidFill>
              </a:rPr>
              <a:t>consistently</a:t>
            </a:r>
            <a:r>
              <a:rPr lang="en-US" altLang="ko-KR" dirty="0"/>
              <a:t> determined as physical or virtual</a:t>
            </a:r>
          </a:p>
          <a:p>
            <a:pPr lvl="1"/>
            <a:r>
              <a:rPr lang="en-US" altLang="ko-KR" dirty="0" smtClean="0"/>
              <a:t>Cache tags hold either tags</a:t>
            </a:r>
          </a:p>
          <a:p>
            <a:pPr lvl="1"/>
            <a:r>
              <a:rPr lang="en-US" altLang="ko-KR" b="1" dirty="0" smtClean="0"/>
              <a:t>Challenge</a:t>
            </a:r>
            <a:r>
              <a:rPr lang="en-US" altLang="ko-KR" dirty="0"/>
              <a:t>: </a:t>
            </a:r>
            <a:r>
              <a:rPr lang="en-US" altLang="ko-KR" dirty="0" smtClean="0"/>
              <a:t>Choose address </a:t>
            </a:r>
            <a:r>
              <a:rPr lang="en-US" altLang="ko-KR" b="1" dirty="0" smtClean="0">
                <a:solidFill>
                  <a:srgbClr val="004191"/>
                </a:solidFill>
              </a:rPr>
              <a:t>before</a:t>
            </a:r>
            <a:r>
              <a:rPr lang="en-US" altLang="ko-KR" dirty="0" smtClean="0"/>
              <a:t> </a:t>
            </a:r>
            <a:r>
              <a:rPr lang="en-US" altLang="ko-KR" dirty="0"/>
              <a:t>cache </a:t>
            </a:r>
            <a:r>
              <a:rPr lang="en-US" altLang="ko-KR" dirty="0" smtClean="0"/>
              <a:t>access</a:t>
            </a:r>
            <a:endParaRPr lang="en-US" altLang="ko-KR" b="1" dirty="0" smtClean="0">
              <a:solidFill>
                <a:srgbClr val="004191"/>
              </a:solidFill>
            </a:endParaRPr>
          </a:p>
          <a:p>
            <a:r>
              <a:rPr lang="en-US" altLang="ko-KR" b="1" dirty="0" smtClean="0">
                <a:solidFill>
                  <a:srgbClr val="004191"/>
                </a:solidFill>
              </a:rPr>
              <a:t>Synonym </a:t>
            </a:r>
            <a:r>
              <a:rPr lang="en-US" altLang="ko-KR" b="1" dirty="0">
                <a:solidFill>
                  <a:srgbClr val="004191"/>
                </a:solidFill>
              </a:rPr>
              <a:t>Filter</a:t>
            </a:r>
            <a:r>
              <a:rPr lang="en-US" altLang="ko-KR" dirty="0"/>
              <a:t>: Bloom Filter that detects synonyms</a:t>
            </a:r>
          </a:p>
          <a:p>
            <a:pPr lvl="1"/>
            <a:r>
              <a:rPr lang="en-US" altLang="ko-KR" dirty="0" smtClean="0"/>
              <a:t>HW managed by OS </a:t>
            </a:r>
          </a:p>
          <a:p>
            <a:pPr lvl="1"/>
            <a:r>
              <a:rPr lang="en-US" altLang="ko-KR" dirty="0" smtClean="0"/>
              <a:t>Synonyms </a:t>
            </a:r>
            <a:r>
              <a:rPr lang="en-US" altLang="ko-KR" b="1" dirty="0" smtClean="0">
                <a:solidFill>
                  <a:srgbClr val="004191"/>
                </a:solidFill>
              </a:rPr>
              <a:t>always</a:t>
            </a:r>
            <a:r>
              <a:rPr lang="en-US" altLang="ko-KR" dirty="0" smtClean="0"/>
              <a:t> detected,</a:t>
            </a:r>
            <a:br>
              <a:rPr lang="en-US" altLang="ko-KR" dirty="0" smtClean="0"/>
            </a:br>
            <a:r>
              <a:rPr lang="en-US" altLang="ko-KR" dirty="0" smtClean="0"/>
              <a:t>translated to physical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8901" y="3870618"/>
            <a:ext cx="1413269" cy="814353"/>
            <a:chOff x="1084398" y="4424773"/>
            <a:chExt cx="1413269" cy="814353"/>
          </a:xfrm>
        </p:grpSpPr>
        <p:sp>
          <p:nvSpPr>
            <p:cNvPr id="7" name="Rectangle 6"/>
            <p:cNvSpPr/>
            <p:nvPr/>
          </p:nvSpPr>
          <p:spPr>
            <a:xfrm>
              <a:off x="1499316" y="4424773"/>
              <a:ext cx="589868" cy="377851"/>
            </a:xfrm>
            <a:prstGeom prst="rect">
              <a:avLst/>
            </a:prstGeom>
            <a:solidFill>
              <a:srgbClr val="D14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L1 $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4398" y="4861275"/>
              <a:ext cx="1406936" cy="377851"/>
            </a:xfrm>
            <a:prstGeom prst="rect">
              <a:avLst/>
            </a:prstGeom>
            <a:solidFill>
              <a:srgbClr val="D14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Last-Level $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0029" y="4424773"/>
              <a:ext cx="109155" cy="37785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97785" y="4861274"/>
              <a:ext cx="299882" cy="377851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$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62975" y="2968493"/>
            <a:ext cx="825920" cy="505422"/>
            <a:chOff x="2717011" y="2578904"/>
            <a:chExt cx="1406937" cy="675529"/>
          </a:xfrm>
        </p:grpSpPr>
        <p:sp>
          <p:nvSpPr>
            <p:cNvPr id="13" name="Rectangle 12"/>
            <p:cNvSpPr/>
            <p:nvPr/>
          </p:nvSpPr>
          <p:spPr>
            <a:xfrm>
              <a:off x="2718482" y="2578904"/>
              <a:ext cx="702733" cy="188925"/>
            </a:xfrm>
            <a:prstGeom prst="rect">
              <a:avLst/>
            </a:prstGeom>
            <a:solidFill>
              <a:srgbClr val="D14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21215" y="2578904"/>
              <a:ext cx="702733" cy="188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17012" y="2767829"/>
              <a:ext cx="702733" cy="122361"/>
            </a:xfrm>
            <a:prstGeom prst="rect">
              <a:avLst/>
            </a:prstGeom>
            <a:solidFill>
              <a:srgbClr val="D1403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17012" y="2891133"/>
              <a:ext cx="702733" cy="122361"/>
            </a:xfrm>
            <a:prstGeom prst="rect">
              <a:avLst/>
            </a:prstGeom>
            <a:solidFill>
              <a:srgbClr val="D1403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17011" y="3011584"/>
              <a:ext cx="702733" cy="122361"/>
            </a:xfrm>
            <a:prstGeom prst="rect">
              <a:avLst/>
            </a:prstGeom>
            <a:solidFill>
              <a:srgbClr val="D1403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17011" y="3132072"/>
              <a:ext cx="702733" cy="122361"/>
            </a:xfrm>
            <a:prstGeom prst="rect">
              <a:avLst/>
            </a:prstGeom>
            <a:solidFill>
              <a:srgbClr val="D1403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21214" y="2767829"/>
              <a:ext cx="702733" cy="1223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21214" y="2891133"/>
              <a:ext cx="702733" cy="12236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21213" y="3011584"/>
              <a:ext cx="702733" cy="1223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21213" y="3132072"/>
              <a:ext cx="702733" cy="12236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824048" y="2558643"/>
            <a:ext cx="638793" cy="394455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6649" y="2660622"/>
            <a:ext cx="2717930" cy="0"/>
          </a:xfrm>
          <a:prstGeom prst="line">
            <a:avLst/>
          </a:prstGeom>
          <a:ln w="9525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ata 25"/>
          <p:cNvSpPr/>
          <p:nvPr/>
        </p:nvSpPr>
        <p:spPr>
          <a:xfrm>
            <a:off x="115136" y="2558643"/>
            <a:ext cx="3397414" cy="394455"/>
          </a:xfrm>
          <a:prstGeom prst="flowChartInputOutput">
            <a:avLst/>
          </a:prstGeom>
          <a:noFill/>
          <a:ln>
            <a:solidFill>
              <a:srgbClr val="0041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Straight Connector 28"/>
          <p:cNvCxnSpPr/>
          <p:nvPr/>
        </p:nvCxnSpPr>
        <p:spPr>
          <a:xfrm flipH="1">
            <a:off x="1509007" y="2556348"/>
            <a:ext cx="311467" cy="197226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1092181" y="2172635"/>
            <a:ext cx="1072986" cy="1540910"/>
          </a:xfrm>
          <a:prstGeom prst="downArrow">
            <a:avLst>
              <a:gd name="adj1" fmla="val 50000"/>
              <a:gd name="adj2" fmla="val 32621"/>
            </a:avLst>
          </a:prstGeom>
          <a:solidFill>
            <a:srgbClr val="D14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474820" y="2558643"/>
            <a:ext cx="638793" cy="394455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198515" y="2755872"/>
            <a:ext cx="311467" cy="197226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63034" y="2558643"/>
            <a:ext cx="638793" cy="394455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ent Arrow 31"/>
          <p:cNvSpPr/>
          <p:nvPr/>
        </p:nvSpPr>
        <p:spPr>
          <a:xfrm flipV="1">
            <a:off x="1892596" y="2172631"/>
            <a:ext cx="926175" cy="1148885"/>
          </a:xfrm>
          <a:prstGeom prst="bentArrow">
            <a:avLst>
              <a:gd name="adj1" fmla="val 6106"/>
              <a:gd name="adj2" fmla="val 9399"/>
              <a:gd name="adj3" fmla="val 12916"/>
              <a:gd name="adj4" fmla="val 49206"/>
            </a:avLst>
          </a:prstGeom>
          <a:solidFill>
            <a:srgbClr val="D14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566216" y="2558643"/>
            <a:ext cx="638793" cy="394455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1159" y="2844488"/>
            <a:ext cx="2717930" cy="0"/>
          </a:xfrm>
          <a:prstGeom prst="line">
            <a:avLst/>
          </a:prstGeom>
          <a:ln w="9525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2"/>
            <a:endCxn id="26" idx="5"/>
          </p:cNvCxnSpPr>
          <p:nvPr/>
        </p:nvCxnSpPr>
        <p:spPr>
          <a:xfrm>
            <a:off x="454878" y="2755872"/>
            <a:ext cx="2717930" cy="0"/>
          </a:xfrm>
          <a:prstGeom prst="line">
            <a:avLst/>
          </a:prstGeom>
          <a:ln w="9525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27419" y="2953098"/>
            <a:ext cx="2470846" cy="0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406909" y="2558643"/>
            <a:ext cx="638793" cy="394455"/>
          </a:xfrm>
          <a:prstGeom prst="line">
            <a:avLst/>
          </a:prstGeom>
          <a:ln w="12700">
            <a:solidFill>
              <a:srgbClr val="0041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ent Arrow 36"/>
          <p:cNvSpPr/>
          <p:nvPr/>
        </p:nvSpPr>
        <p:spPr>
          <a:xfrm flipH="1" flipV="1">
            <a:off x="2062287" y="3589983"/>
            <a:ext cx="1217826" cy="561263"/>
          </a:xfrm>
          <a:prstGeom prst="bentArrow">
            <a:avLst>
              <a:gd name="adj1" fmla="val 11731"/>
              <a:gd name="adj2" fmla="val 17611"/>
              <a:gd name="adj3" fmla="val 22865"/>
              <a:gd name="adj4" fmla="val 49206"/>
            </a:avLst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4258" y="4975871"/>
            <a:ext cx="702733" cy="188925"/>
          </a:xfrm>
          <a:prstGeom prst="rect">
            <a:avLst/>
          </a:prstGeom>
          <a:solidFill>
            <a:srgbClr val="D14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06991" y="4975871"/>
            <a:ext cx="702733" cy="188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02788" y="5164796"/>
            <a:ext cx="702733" cy="122361"/>
          </a:xfrm>
          <a:prstGeom prst="rect">
            <a:avLst/>
          </a:prstGeom>
          <a:solidFill>
            <a:srgbClr val="D1403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02788" y="5288100"/>
            <a:ext cx="702733" cy="122361"/>
          </a:xfrm>
          <a:prstGeom prst="rect">
            <a:avLst/>
          </a:prstGeom>
          <a:solidFill>
            <a:srgbClr val="D1403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02787" y="5408551"/>
            <a:ext cx="702733" cy="122361"/>
          </a:xfrm>
          <a:prstGeom prst="rect">
            <a:avLst/>
          </a:prstGeom>
          <a:solidFill>
            <a:srgbClr val="D1403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2787" y="5529039"/>
            <a:ext cx="702733" cy="122361"/>
          </a:xfrm>
          <a:prstGeom prst="rect">
            <a:avLst/>
          </a:prstGeom>
          <a:solidFill>
            <a:srgbClr val="D1403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06990" y="5164796"/>
            <a:ext cx="702733" cy="1223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06990" y="5288100"/>
            <a:ext cx="702733" cy="12236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306989" y="5408551"/>
            <a:ext cx="702733" cy="1223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306989" y="5529039"/>
            <a:ext cx="702733" cy="12236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32768" y="4885667"/>
            <a:ext cx="132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Delayed TLB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1059152" y="5223447"/>
            <a:ext cx="519694" cy="25741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12229" y="4720737"/>
            <a:ext cx="0" cy="1210240"/>
          </a:xfrm>
          <a:prstGeom prst="straightConnector1">
            <a:avLst/>
          </a:prstGeom>
          <a:ln w="254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59106" y="5651400"/>
            <a:ext cx="0" cy="279577"/>
          </a:xfrm>
          <a:prstGeom prst="straightConnector1">
            <a:avLst/>
          </a:prstGeom>
          <a:ln w="254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70632" y="4720737"/>
            <a:ext cx="1" cy="246833"/>
          </a:xfrm>
          <a:prstGeom prst="straightConnector1">
            <a:avLst/>
          </a:prstGeom>
          <a:ln w="25400">
            <a:solidFill>
              <a:srgbClr val="D140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-65193" y="3080608"/>
            <a:ext cx="1484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Non-Synonyms</a:t>
            </a:r>
            <a:endParaRPr 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2004974" y="2860284"/>
            <a:ext cx="116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Synonyms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90636" y="6003070"/>
            <a:ext cx="2467808" cy="521209"/>
            <a:chOff x="431821" y="5189422"/>
            <a:chExt cx="2467808" cy="521209"/>
          </a:xfrm>
        </p:grpSpPr>
        <p:sp>
          <p:nvSpPr>
            <p:cNvPr id="59" name="Rectangle 58"/>
            <p:cNvSpPr/>
            <p:nvPr/>
          </p:nvSpPr>
          <p:spPr>
            <a:xfrm>
              <a:off x="431821" y="5189422"/>
              <a:ext cx="2467808" cy="4484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9807" y="5601339"/>
              <a:ext cx="2132479" cy="1092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28090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19533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10976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093862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02419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85305" y="5246968"/>
              <a:ext cx="302117" cy="315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130103" y="1293974"/>
            <a:ext cx="988874" cy="979431"/>
            <a:chOff x="1017213" y="1868346"/>
            <a:chExt cx="1232928" cy="1221155"/>
          </a:xfrm>
        </p:grpSpPr>
        <p:sp>
          <p:nvSpPr>
            <p:cNvPr id="71" name="Rounded Rectangle 70"/>
            <p:cNvSpPr/>
            <p:nvPr/>
          </p:nvSpPr>
          <p:spPr>
            <a:xfrm>
              <a:off x="1257767" y="2086325"/>
              <a:ext cx="765110" cy="765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Core</a:t>
              </a:r>
              <a:endParaRPr lang="ko-KR" altLang="en-US" sz="1400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17213" y="2251177"/>
              <a:ext cx="165520" cy="467926"/>
              <a:chOff x="1021353" y="2228150"/>
              <a:chExt cx="165520" cy="467926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084621" y="2251177"/>
              <a:ext cx="165520" cy="467926"/>
              <a:chOff x="1021353" y="2228150"/>
              <a:chExt cx="165520" cy="467926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021353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1021353" y="236174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1021353" y="249308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021353" y="2628896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 rot="5400000">
              <a:off x="1552877" y="1717142"/>
              <a:ext cx="165520" cy="467927"/>
              <a:chOff x="1021356" y="2228151"/>
              <a:chExt cx="165520" cy="46792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021356" y="2228151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1021356" y="236174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21356" y="2493089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21356" y="2628898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rot="5400000">
              <a:off x="1552879" y="2772778"/>
              <a:ext cx="165520" cy="467925"/>
              <a:chOff x="1021358" y="2228150"/>
              <a:chExt cx="165520" cy="467925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1021358" y="2228150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021358" y="236174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021358" y="2493087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1021358" y="2628895"/>
                <a:ext cx="165520" cy="67180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7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6" grpId="0" animBg="1"/>
      <p:bldP spid="27" grpId="0" animBg="1"/>
      <p:bldP spid="32" grpId="0" animBg="1"/>
      <p:bldP spid="37" grpId="0" animBg="1"/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Virtual Caching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5288" y="1825625"/>
            <a:ext cx="513006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Pin-based simulation</a:t>
            </a:r>
          </a:p>
          <a:p>
            <a:r>
              <a:rPr lang="en-US" altLang="ko-KR" dirty="0" smtClean="0"/>
              <a:t>Baseline TLB</a:t>
            </a:r>
          </a:p>
          <a:p>
            <a:pPr lvl="1"/>
            <a:r>
              <a:rPr lang="en-US" altLang="ko-KR" dirty="0" smtClean="0"/>
              <a:t>L1 TLB: 64 entries</a:t>
            </a:r>
          </a:p>
          <a:p>
            <a:pPr lvl="1"/>
            <a:r>
              <a:rPr lang="en-US" altLang="ko-KR" dirty="0" smtClean="0"/>
              <a:t>L2 TLB: 1024 entries</a:t>
            </a:r>
          </a:p>
          <a:p>
            <a:r>
              <a:rPr lang="en-US" altLang="ko-KR" dirty="0" smtClean="0"/>
              <a:t>Hybrid Virtual Caching</a:t>
            </a:r>
          </a:p>
          <a:p>
            <a:pPr lvl="1"/>
            <a:r>
              <a:rPr lang="en-US" altLang="ko-KR" dirty="0" smtClean="0"/>
              <a:t>2x1Kb Synonym filters</a:t>
            </a:r>
          </a:p>
          <a:p>
            <a:pPr lvl="1"/>
            <a:r>
              <a:rPr lang="en-US" altLang="ko-KR" dirty="0" smtClean="0"/>
              <a:t>Synonym TLB: 64 entries</a:t>
            </a:r>
          </a:p>
          <a:p>
            <a:pPr lvl="1"/>
            <a:r>
              <a:rPr lang="en-US" altLang="ko-KR" dirty="0" smtClean="0"/>
              <a:t>Delayed TLB: 1024 entries</a:t>
            </a:r>
          </a:p>
          <a:p>
            <a:r>
              <a:rPr lang="en-US" altLang="ko-KR" dirty="0" smtClean="0"/>
              <a:t>Workloads</a:t>
            </a:r>
          </a:p>
          <a:p>
            <a:pPr lvl="1"/>
            <a:r>
              <a:rPr lang="en-US" altLang="ko-KR" dirty="0" smtClean="0"/>
              <a:t>Apache, Ferret, Firefox, </a:t>
            </a:r>
            <a:r>
              <a:rPr lang="en-US" altLang="ko-KR" dirty="0" err="1" smtClean="0"/>
              <a:t>Postgres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SpecJBB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7</a:t>
            </a:fld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217744" y="1532661"/>
            <a:ext cx="3039615" cy="5244714"/>
            <a:chOff x="3107776" y="1532661"/>
            <a:chExt cx="3039615" cy="5244714"/>
          </a:xfrm>
        </p:grpSpPr>
        <p:grpSp>
          <p:nvGrpSpPr>
            <p:cNvPr id="159" name="Group 158"/>
            <p:cNvGrpSpPr/>
            <p:nvPr/>
          </p:nvGrpSpPr>
          <p:grpSpPr>
            <a:xfrm>
              <a:off x="3257359" y="1532661"/>
              <a:ext cx="2686660" cy="4697031"/>
              <a:chOff x="3257359" y="1532661"/>
              <a:chExt cx="2686660" cy="4697031"/>
            </a:xfrm>
          </p:grpSpPr>
          <p:sp>
            <p:nvSpPr>
              <p:cNvPr id="239" name="Rounded Rectangle 238"/>
              <p:cNvSpPr/>
              <p:nvPr/>
            </p:nvSpPr>
            <p:spPr>
              <a:xfrm>
                <a:off x="3257359" y="1578006"/>
                <a:ext cx="2686658" cy="1347883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5206919" y="2987067"/>
                <a:ext cx="736660" cy="32346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1" name="Rounded Rectangle 240"/>
              <p:cNvSpPr/>
              <p:nvPr/>
            </p:nvSpPr>
            <p:spPr>
              <a:xfrm>
                <a:off x="3257359" y="4677710"/>
                <a:ext cx="2686660" cy="15440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4016913" y="5860360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Physical Address</a:t>
                </a:r>
                <a:endParaRPr lang="ko-KR" altLang="en-US" dirty="0"/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4161875" y="1532661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Virtual Address</a:t>
                </a:r>
                <a:endParaRPr lang="ko-KR" altLang="en-US" dirty="0"/>
              </a:p>
            </p:txBody>
          </p:sp>
          <p:sp>
            <p:nvSpPr>
              <p:cNvPr id="244" name="Rounded Rectangle 243"/>
              <p:cNvSpPr/>
              <p:nvPr/>
            </p:nvSpPr>
            <p:spPr>
              <a:xfrm>
                <a:off x="3257360" y="2600843"/>
                <a:ext cx="1851082" cy="2005349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0" name="TextBox 159"/>
            <p:cNvSpPr txBox="1"/>
            <p:nvPr/>
          </p:nvSpPr>
          <p:spPr>
            <a:xfrm>
              <a:off x="3107776" y="6315710"/>
              <a:ext cx="3039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Hybrid </a:t>
              </a:r>
              <a:r>
                <a:rPr lang="en-US" sz="2400" b="1" dirty="0"/>
                <a:t>V</a:t>
              </a:r>
              <a:r>
                <a:rPr lang="en-US" sz="2400" b="1" dirty="0" smtClean="0"/>
                <a:t>irtual Caching</a:t>
              </a:r>
              <a:endParaRPr lang="en-US" sz="2400" b="1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3924116" y="3331542"/>
              <a:ext cx="1413269" cy="814353"/>
              <a:chOff x="1084398" y="4424773"/>
              <a:chExt cx="1413269" cy="814353"/>
            </a:xfrm>
          </p:grpSpPr>
          <p:sp>
            <p:nvSpPr>
              <p:cNvPr id="235" name="Rectangle 234"/>
              <p:cNvSpPr/>
              <p:nvPr/>
            </p:nvSpPr>
            <p:spPr>
              <a:xfrm>
                <a:off x="1499316" y="4424773"/>
                <a:ext cx="589868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L1 $</a:t>
                </a:r>
                <a:endParaRPr lang="en-US" dirty="0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1084398" y="4861275"/>
                <a:ext cx="1406936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Last-Level $</a:t>
                </a:r>
                <a:endParaRPr lang="en-US" dirty="0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1980029" y="4424773"/>
                <a:ext cx="109155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2197785" y="4861274"/>
                <a:ext cx="299882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$</a:t>
                </a:r>
                <a:endParaRPr lang="en-US" dirty="0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5168623" y="3004107"/>
              <a:ext cx="505885" cy="312229"/>
              <a:chOff x="2717011" y="2578904"/>
              <a:chExt cx="1394986" cy="675529"/>
            </a:xfrm>
          </p:grpSpPr>
          <p:sp>
            <p:nvSpPr>
              <p:cNvPr id="225" name="Rectangle 224"/>
              <p:cNvSpPr/>
              <p:nvPr/>
            </p:nvSpPr>
            <p:spPr>
              <a:xfrm>
                <a:off x="2718482" y="2578904"/>
                <a:ext cx="702733" cy="188925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3409263" y="2578904"/>
                <a:ext cx="702734" cy="188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2717012" y="2767829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2717011" y="2881756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2717011" y="3011584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2717011" y="3132072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3409263" y="2767829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409263" y="2881756"/>
                <a:ext cx="702733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3409263" y="3011583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409263" y="3132072"/>
                <a:ext cx="702734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3948865" y="2848999"/>
              <a:ext cx="1258168" cy="468933"/>
              <a:chOff x="1319389" y="2521333"/>
              <a:chExt cx="1258168" cy="468933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 flipH="1">
                <a:off x="158192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1508818" y="2624127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Flowchart: Data 213"/>
              <p:cNvSpPr/>
              <p:nvPr/>
            </p:nvSpPr>
            <p:spPr>
              <a:xfrm>
                <a:off x="1319389" y="2586361"/>
                <a:ext cx="1258168" cy="146079"/>
              </a:xfrm>
              <a:prstGeom prst="flowChartInputOutput">
                <a:avLst/>
              </a:prstGeom>
              <a:noFill/>
              <a:ln>
                <a:solidFill>
                  <a:srgbClr val="0041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Down Arrow 214"/>
              <p:cNvSpPr/>
              <p:nvPr/>
            </p:nvSpPr>
            <p:spPr>
              <a:xfrm>
                <a:off x="1654771" y="2521333"/>
                <a:ext cx="397360" cy="468933"/>
              </a:xfrm>
              <a:prstGeom prst="downArrow">
                <a:avLst>
                  <a:gd name="adj1" fmla="val 50000"/>
                  <a:gd name="adj2" fmla="val 32621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6" name="Straight Connector 215"/>
              <p:cNvCxnSpPr/>
              <p:nvPr/>
            </p:nvCxnSpPr>
            <p:spPr>
              <a:xfrm flipH="1">
                <a:off x="145259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1720598" y="2659401"/>
                <a:ext cx="115346" cy="7303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H="1">
                <a:off x="2003723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Bent Arrow 218"/>
              <p:cNvSpPr/>
              <p:nvPr/>
            </p:nvSpPr>
            <p:spPr>
              <a:xfrm flipV="1">
                <a:off x="1939367" y="2524886"/>
                <a:ext cx="523467" cy="322889"/>
              </a:xfrm>
              <a:prstGeom prst="bentArrow">
                <a:avLst>
                  <a:gd name="adj1" fmla="val 6106"/>
                  <a:gd name="adj2" fmla="val 8045"/>
                  <a:gd name="adj3" fmla="val 11091"/>
                  <a:gd name="adj4" fmla="val 34816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0" name="Straight Connector 219"/>
              <p:cNvCxnSpPr/>
              <p:nvPr/>
            </p:nvCxnSpPr>
            <p:spPr>
              <a:xfrm flipH="1">
                <a:off x="1856769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1388279" y="2692218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14" idx="2"/>
                <a:endCxn id="214" idx="5"/>
              </p:cNvCxnSpPr>
              <p:nvPr/>
            </p:nvCxnSpPr>
            <p:spPr>
              <a:xfrm>
                <a:off x="1445206" y="2659401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1360971" y="2732440"/>
                <a:ext cx="915031" cy="0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H="1">
                <a:off x="2168104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Bent Arrow 163"/>
            <p:cNvSpPr/>
            <p:nvPr/>
          </p:nvSpPr>
          <p:spPr>
            <a:xfrm flipH="1" flipV="1">
              <a:off x="5031431" y="3332164"/>
              <a:ext cx="515942" cy="245067"/>
            </a:xfrm>
            <a:prstGeom prst="bentArrow">
              <a:avLst>
                <a:gd name="adj1" fmla="val 11731"/>
                <a:gd name="adj2" fmla="val 17611"/>
                <a:gd name="adj3" fmla="val 22865"/>
                <a:gd name="adj4" fmla="val 49206"/>
              </a:avLst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3370249" y="5189422"/>
              <a:ext cx="2467808" cy="521209"/>
              <a:chOff x="562684" y="5343685"/>
              <a:chExt cx="2467808" cy="521209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562684" y="5343685"/>
                <a:ext cx="2467808" cy="44840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730670" y="5755602"/>
                <a:ext cx="2132479" cy="1092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58953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050396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1441839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224725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833282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2616168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3990049" y="1837980"/>
              <a:ext cx="988874" cy="979431"/>
              <a:chOff x="1017213" y="1868346"/>
              <a:chExt cx="1232928" cy="1221155"/>
            </a:xfrm>
          </p:grpSpPr>
          <p:sp>
            <p:nvSpPr>
              <p:cNvPr id="183" name="Rounded Rectangle 182"/>
              <p:cNvSpPr/>
              <p:nvPr/>
            </p:nvSpPr>
            <p:spPr>
              <a:xfrm>
                <a:off x="1257767" y="2086325"/>
                <a:ext cx="765110" cy="76511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Core</a:t>
                </a:r>
                <a:endParaRPr lang="ko-KR" altLang="en-US" sz="1400" dirty="0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1017213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200" name="Rounded Rectangle 199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Rounded Rectangle 202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2084621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196" name="Rounded Rectangle 195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Rounded Rectangle 197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 rot="5400000">
                <a:off x="1552877" y="1717142"/>
                <a:ext cx="165520" cy="467927"/>
                <a:chOff x="1021356" y="2228151"/>
                <a:chExt cx="165520" cy="467927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1021356" y="2228151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1021356" y="236174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>
                <a:xfrm>
                  <a:off x="1021356" y="2493089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>
                <a:xfrm>
                  <a:off x="1021356" y="262889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 rot="5400000">
                <a:off x="1552879" y="2772778"/>
                <a:ext cx="165520" cy="467925"/>
                <a:chOff x="1021358" y="2228150"/>
                <a:chExt cx="165520" cy="467925"/>
              </a:xfrm>
            </p:grpSpPr>
            <p:sp>
              <p:nvSpPr>
                <p:cNvPr id="188" name="Rounded Rectangle 187"/>
                <p:cNvSpPr/>
                <p:nvPr/>
              </p:nvSpPr>
              <p:spPr>
                <a:xfrm>
                  <a:off x="1021358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1021358" y="236174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>
                <a:xfrm>
                  <a:off x="1021358" y="249308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Rounded Rectangle 190"/>
                <p:cNvSpPr/>
                <p:nvPr/>
              </p:nvSpPr>
              <p:spPr>
                <a:xfrm>
                  <a:off x="1021358" y="262889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7" name="Group 166"/>
            <p:cNvGrpSpPr/>
            <p:nvPr/>
          </p:nvGrpSpPr>
          <p:grpSpPr>
            <a:xfrm>
              <a:off x="3897778" y="4203759"/>
              <a:ext cx="1407602" cy="765733"/>
              <a:chOff x="2337703" y="5807098"/>
              <a:chExt cx="1407602" cy="765733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2337703" y="5897302"/>
                <a:ext cx="1407600" cy="675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9" name="Group 168"/>
              <p:cNvGrpSpPr/>
              <p:nvPr/>
            </p:nvGrpSpPr>
            <p:grpSpPr>
              <a:xfrm>
                <a:off x="2338368" y="5807098"/>
                <a:ext cx="1406937" cy="765733"/>
                <a:chOff x="1092863" y="3413417"/>
                <a:chExt cx="1406937" cy="765733"/>
              </a:xfrm>
            </p:grpSpPr>
            <p:grpSp>
              <p:nvGrpSpPr>
                <p:cNvPr id="170" name="Group 169"/>
                <p:cNvGrpSpPr/>
                <p:nvPr/>
              </p:nvGrpSpPr>
              <p:grpSpPr>
                <a:xfrm>
                  <a:off x="1092863" y="3503621"/>
                  <a:ext cx="1406937" cy="675529"/>
                  <a:chOff x="946796" y="3476230"/>
                  <a:chExt cx="1406937" cy="67552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948267" y="3476230"/>
                    <a:ext cx="702733" cy="188925"/>
                  </a:xfrm>
                  <a:prstGeom prst="rect">
                    <a:avLst/>
                  </a:prstGeom>
                  <a:solidFill>
                    <a:srgbClr val="D140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651000" y="3476230"/>
                    <a:ext cx="702733" cy="18892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946797" y="3665155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946797" y="3788459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946796" y="3908910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946796" y="4029398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50999" y="3665155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1650999" y="3788459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650998" y="3908910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50998" y="4029398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1" name="TextBox 170"/>
                <p:cNvSpPr txBox="1"/>
                <p:nvPr/>
              </p:nvSpPr>
              <p:spPr>
                <a:xfrm>
                  <a:off x="1096995" y="3413417"/>
                  <a:ext cx="1328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Delayed TLB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Right Arrow 171"/>
                <p:cNvSpPr/>
                <p:nvPr/>
              </p:nvSpPr>
              <p:spPr>
                <a:xfrm>
                  <a:off x="1523379" y="3751197"/>
                  <a:ext cx="519694" cy="257419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17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Virtual Caching Efficiency</a:t>
            </a:r>
            <a:endParaRPr lang="en-US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217744" y="1532661"/>
            <a:ext cx="3039615" cy="5244714"/>
            <a:chOff x="3107776" y="1532661"/>
            <a:chExt cx="3039615" cy="5244714"/>
          </a:xfrm>
        </p:grpSpPr>
        <p:grpSp>
          <p:nvGrpSpPr>
            <p:cNvPr id="147" name="Group 146"/>
            <p:cNvGrpSpPr/>
            <p:nvPr/>
          </p:nvGrpSpPr>
          <p:grpSpPr>
            <a:xfrm>
              <a:off x="3257359" y="1532661"/>
              <a:ext cx="2686660" cy="4697031"/>
              <a:chOff x="3257359" y="1532661"/>
              <a:chExt cx="2686660" cy="4697031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3257359" y="1578006"/>
                <a:ext cx="2686658" cy="1347883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Rounded Rectangle 227"/>
              <p:cNvSpPr/>
              <p:nvPr/>
            </p:nvSpPr>
            <p:spPr>
              <a:xfrm>
                <a:off x="5206919" y="2987067"/>
                <a:ext cx="736660" cy="32346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Rounded Rectangle 228"/>
              <p:cNvSpPr/>
              <p:nvPr/>
            </p:nvSpPr>
            <p:spPr>
              <a:xfrm>
                <a:off x="3257359" y="4677710"/>
                <a:ext cx="2686660" cy="15440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4016913" y="5860360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Physical Address</a:t>
                </a:r>
                <a:endParaRPr lang="ko-KR" altLang="en-US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4161875" y="1532661"/>
                <a:ext cx="1725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Virtual Address</a:t>
                </a:r>
                <a:endParaRPr lang="ko-KR" altLang="en-US" dirty="0"/>
              </a:p>
            </p:txBody>
          </p:sp>
          <p:sp>
            <p:nvSpPr>
              <p:cNvPr id="232" name="Rounded Rectangle 231"/>
              <p:cNvSpPr/>
              <p:nvPr/>
            </p:nvSpPr>
            <p:spPr>
              <a:xfrm>
                <a:off x="3257360" y="2600843"/>
                <a:ext cx="1851082" cy="2005349"/>
              </a:xfrm>
              <a:prstGeom prst="roundRect">
                <a:avLst/>
              </a:prstGeom>
              <a:solidFill>
                <a:srgbClr val="F6D9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3107776" y="6315710"/>
              <a:ext cx="3039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Hybrid </a:t>
              </a:r>
              <a:r>
                <a:rPr lang="en-US" sz="2400" b="1" dirty="0"/>
                <a:t>V</a:t>
              </a:r>
              <a:r>
                <a:rPr lang="en-US" sz="2400" b="1" dirty="0" smtClean="0"/>
                <a:t>irtual Caching</a:t>
              </a:r>
              <a:endParaRPr lang="en-US" sz="2400" b="1" dirty="0"/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3924116" y="3331542"/>
              <a:ext cx="1413269" cy="814353"/>
              <a:chOff x="1084398" y="4424773"/>
              <a:chExt cx="1413269" cy="814353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1499316" y="4424773"/>
                <a:ext cx="589868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L1 $</a:t>
                </a:r>
                <a:endParaRPr lang="en-US" dirty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1084398" y="4861275"/>
                <a:ext cx="1406936" cy="377851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Last-Level $</a:t>
                </a:r>
                <a:endParaRPr lang="en-US" dirty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980029" y="4424773"/>
                <a:ext cx="109155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2197785" y="4861274"/>
                <a:ext cx="299882" cy="377851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$</a:t>
                </a:r>
                <a:endParaRPr lang="en-US" dirty="0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5168623" y="3004107"/>
              <a:ext cx="505885" cy="312229"/>
              <a:chOff x="2717011" y="2578904"/>
              <a:chExt cx="1394986" cy="675529"/>
            </a:xfrm>
          </p:grpSpPr>
          <p:sp>
            <p:nvSpPr>
              <p:cNvPr id="213" name="Rectangle 212"/>
              <p:cNvSpPr/>
              <p:nvPr/>
            </p:nvSpPr>
            <p:spPr>
              <a:xfrm>
                <a:off x="2718482" y="2578904"/>
                <a:ext cx="702733" cy="188925"/>
              </a:xfrm>
              <a:prstGeom prst="rect">
                <a:avLst/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409263" y="2578904"/>
                <a:ext cx="702734" cy="1889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717012" y="2767829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717011" y="2881756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2717011" y="3011584"/>
                <a:ext cx="702733" cy="122361"/>
              </a:xfrm>
              <a:prstGeom prst="rect">
                <a:avLst/>
              </a:prstGeom>
              <a:solidFill>
                <a:srgbClr val="F1C5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2717011" y="3132072"/>
                <a:ext cx="702733" cy="122361"/>
              </a:xfrm>
              <a:prstGeom prst="rect">
                <a:avLst/>
              </a:prstGeom>
              <a:solidFill>
                <a:srgbClr val="DF7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409263" y="2767829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409263" y="2881756"/>
                <a:ext cx="702733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3409263" y="3011583"/>
                <a:ext cx="702734" cy="122361"/>
              </a:xfrm>
              <a:prstGeom prst="rect">
                <a:avLst/>
              </a:prstGeom>
              <a:solidFill>
                <a:srgbClr val="CDE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409263" y="3132072"/>
                <a:ext cx="702734" cy="122361"/>
              </a:xfrm>
              <a:prstGeom prst="rect">
                <a:avLst/>
              </a:prstGeom>
              <a:solidFill>
                <a:srgbClr val="8C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948865" y="2848999"/>
              <a:ext cx="1258168" cy="468933"/>
              <a:chOff x="1319389" y="2521333"/>
              <a:chExt cx="1258168" cy="468933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flipH="1">
                <a:off x="158192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1508818" y="2624127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Flowchart: Data 201"/>
              <p:cNvSpPr/>
              <p:nvPr/>
            </p:nvSpPr>
            <p:spPr>
              <a:xfrm>
                <a:off x="1319389" y="2586361"/>
                <a:ext cx="1258168" cy="146079"/>
              </a:xfrm>
              <a:prstGeom prst="flowChartInputOutput">
                <a:avLst/>
              </a:prstGeom>
              <a:noFill/>
              <a:ln>
                <a:solidFill>
                  <a:srgbClr val="0041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Down Arrow 202"/>
              <p:cNvSpPr/>
              <p:nvPr/>
            </p:nvSpPr>
            <p:spPr>
              <a:xfrm>
                <a:off x="1654771" y="2521333"/>
                <a:ext cx="397360" cy="468933"/>
              </a:xfrm>
              <a:prstGeom prst="downArrow">
                <a:avLst>
                  <a:gd name="adj1" fmla="val 50000"/>
                  <a:gd name="adj2" fmla="val 32621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 flipH="1">
                <a:off x="1452591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H="1">
                <a:off x="1720598" y="2659401"/>
                <a:ext cx="115346" cy="7303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H="1">
                <a:off x="2003723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Bent Arrow 206"/>
              <p:cNvSpPr/>
              <p:nvPr/>
            </p:nvSpPr>
            <p:spPr>
              <a:xfrm flipV="1">
                <a:off x="1939367" y="2524886"/>
                <a:ext cx="523467" cy="322889"/>
              </a:xfrm>
              <a:prstGeom prst="bentArrow">
                <a:avLst>
                  <a:gd name="adj1" fmla="val 6106"/>
                  <a:gd name="adj2" fmla="val 8045"/>
                  <a:gd name="adj3" fmla="val 11091"/>
                  <a:gd name="adj4" fmla="val 34816"/>
                </a:avLst>
              </a:prstGeom>
              <a:solidFill>
                <a:srgbClr val="D14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8" name="Straight Connector 207"/>
              <p:cNvCxnSpPr/>
              <p:nvPr/>
            </p:nvCxnSpPr>
            <p:spPr>
              <a:xfrm flipH="1">
                <a:off x="1856769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388279" y="2692218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202" idx="2"/>
                <a:endCxn id="202" idx="5"/>
              </p:cNvCxnSpPr>
              <p:nvPr/>
            </p:nvCxnSpPr>
            <p:spPr>
              <a:xfrm>
                <a:off x="1445206" y="2659401"/>
                <a:ext cx="1006534" cy="0"/>
              </a:xfrm>
              <a:prstGeom prst="line">
                <a:avLst/>
              </a:prstGeom>
              <a:ln w="9525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1360971" y="2732440"/>
                <a:ext cx="915031" cy="0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H="1">
                <a:off x="2168104" y="2586361"/>
                <a:ext cx="236565" cy="146079"/>
              </a:xfrm>
              <a:prstGeom prst="line">
                <a:avLst/>
              </a:prstGeom>
              <a:ln w="12700">
                <a:solidFill>
                  <a:srgbClr val="0041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Bent Arrow 151"/>
            <p:cNvSpPr/>
            <p:nvPr/>
          </p:nvSpPr>
          <p:spPr>
            <a:xfrm flipH="1" flipV="1">
              <a:off x="5031431" y="3332164"/>
              <a:ext cx="515942" cy="245067"/>
            </a:xfrm>
            <a:prstGeom prst="bentArrow">
              <a:avLst>
                <a:gd name="adj1" fmla="val 11731"/>
                <a:gd name="adj2" fmla="val 17611"/>
                <a:gd name="adj3" fmla="val 22865"/>
                <a:gd name="adj4" fmla="val 49206"/>
              </a:avLst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3370249" y="5189422"/>
              <a:ext cx="2467808" cy="521209"/>
              <a:chOff x="562684" y="5343685"/>
              <a:chExt cx="2467808" cy="521209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562684" y="5343685"/>
                <a:ext cx="2467808" cy="44840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730670" y="5755602"/>
                <a:ext cx="2132479" cy="1092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58953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050396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1441839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2224725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833282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2616168" y="5401231"/>
                <a:ext cx="302117" cy="3152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3990049" y="1837980"/>
              <a:ext cx="988874" cy="979431"/>
              <a:chOff x="1017213" y="1868346"/>
              <a:chExt cx="1232928" cy="1221155"/>
            </a:xfrm>
          </p:grpSpPr>
          <p:sp>
            <p:nvSpPr>
              <p:cNvPr id="171" name="Rounded Rectangle 170"/>
              <p:cNvSpPr/>
              <p:nvPr/>
            </p:nvSpPr>
            <p:spPr>
              <a:xfrm>
                <a:off x="1257767" y="2086325"/>
                <a:ext cx="765110" cy="76511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Core</a:t>
                </a:r>
                <a:endParaRPr lang="ko-KR" altLang="en-US" sz="1400" dirty="0"/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1017213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188" name="Rounded Rectangle 187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Rounded Rectangle 190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084621" y="2251177"/>
                <a:ext cx="165520" cy="467926"/>
                <a:chOff x="1021353" y="2228150"/>
                <a:chExt cx="165520" cy="467926"/>
              </a:xfrm>
            </p:grpSpPr>
            <p:sp>
              <p:nvSpPr>
                <p:cNvPr id="184" name="Rounded Rectangle 183"/>
                <p:cNvSpPr/>
                <p:nvPr/>
              </p:nvSpPr>
              <p:spPr>
                <a:xfrm>
                  <a:off x="1021353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Rounded Rectangle 184"/>
                <p:cNvSpPr/>
                <p:nvPr/>
              </p:nvSpPr>
              <p:spPr>
                <a:xfrm>
                  <a:off x="1021353" y="236174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>
                  <a:off x="1021353" y="249308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>
                  <a:off x="1021353" y="2628896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Group 173"/>
              <p:cNvGrpSpPr/>
              <p:nvPr/>
            </p:nvGrpSpPr>
            <p:grpSpPr>
              <a:xfrm rot="5400000">
                <a:off x="1552877" y="1717142"/>
                <a:ext cx="165520" cy="467927"/>
                <a:chOff x="1021356" y="2228151"/>
                <a:chExt cx="165520" cy="467927"/>
              </a:xfrm>
            </p:grpSpPr>
            <p:sp>
              <p:nvSpPr>
                <p:cNvPr id="180" name="Rounded Rectangle 179"/>
                <p:cNvSpPr/>
                <p:nvPr/>
              </p:nvSpPr>
              <p:spPr>
                <a:xfrm>
                  <a:off x="1021356" y="2228151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Rounded Rectangle 180"/>
                <p:cNvSpPr/>
                <p:nvPr/>
              </p:nvSpPr>
              <p:spPr>
                <a:xfrm>
                  <a:off x="1021356" y="236174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Rounded Rectangle 181"/>
                <p:cNvSpPr/>
                <p:nvPr/>
              </p:nvSpPr>
              <p:spPr>
                <a:xfrm>
                  <a:off x="1021356" y="2493089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Rounded Rectangle 182"/>
                <p:cNvSpPr/>
                <p:nvPr/>
              </p:nvSpPr>
              <p:spPr>
                <a:xfrm>
                  <a:off x="1021356" y="2628898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5400000">
                <a:off x="1552879" y="2772778"/>
                <a:ext cx="165520" cy="467925"/>
                <a:chOff x="1021358" y="2228150"/>
                <a:chExt cx="165520" cy="467925"/>
              </a:xfrm>
            </p:grpSpPr>
            <p:sp>
              <p:nvSpPr>
                <p:cNvPr id="176" name="Rounded Rectangle 175"/>
                <p:cNvSpPr/>
                <p:nvPr/>
              </p:nvSpPr>
              <p:spPr>
                <a:xfrm>
                  <a:off x="1021358" y="2228150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Rounded Rectangle 176"/>
                <p:cNvSpPr/>
                <p:nvPr/>
              </p:nvSpPr>
              <p:spPr>
                <a:xfrm>
                  <a:off x="1021358" y="236174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Rounded Rectangle 177"/>
                <p:cNvSpPr/>
                <p:nvPr/>
              </p:nvSpPr>
              <p:spPr>
                <a:xfrm>
                  <a:off x="1021358" y="2493087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Rounded Rectangle 178"/>
                <p:cNvSpPr/>
                <p:nvPr/>
              </p:nvSpPr>
              <p:spPr>
                <a:xfrm>
                  <a:off x="1021358" y="2628895"/>
                  <a:ext cx="165520" cy="67180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5" name="Group 154"/>
            <p:cNvGrpSpPr/>
            <p:nvPr/>
          </p:nvGrpSpPr>
          <p:grpSpPr>
            <a:xfrm>
              <a:off x="3897778" y="4203759"/>
              <a:ext cx="1407602" cy="765733"/>
              <a:chOff x="2337703" y="5807098"/>
              <a:chExt cx="1407602" cy="765733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2337703" y="5897302"/>
                <a:ext cx="1407600" cy="675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2338368" y="5807098"/>
                <a:ext cx="1406937" cy="765733"/>
                <a:chOff x="1092863" y="3413417"/>
                <a:chExt cx="1406937" cy="765733"/>
              </a:xfrm>
            </p:grpSpPr>
            <p:grpSp>
              <p:nvGrpSpPr>
                <p:cNvPr id="158" name="Group 157"/>
                <p:cNvGrpSpPr/>
                <p:nvPr/>
              </p:nvGrpSpPr>
              <p:grpSpPr>
                <a:xfrm>
                  <a:off x="1092863" y="3503621"/>
                  <a:ext cx="1406937" cy="675529"/>
                  <a:chOff x="946796" y="3476230"/>
                  <a:chExt cx="1406937" cy="675529"/>
                </a:xfrm>
              </p:grpSpPr>
              <p:sp>
                <p:nvSpPr>
                  <p:cNvPr id="161" name="Rectangle 160"/>
                  <p:cNvSpPr/>
                  <p:nvPr/>
                </p:nvSpPr>
                <p:spPr>
                  <a:xfrm>
                    <a:off x="948267" y="3476230"/>
                    <a:ext cx="702733" cy="188925"/>
                  </a:xfrm>
                  <a:prstGeom prst="rect">
                    <a:avLst/>
                  </a:prstGeom>
                  <a:solidFill>
                    <a:srgbClr val="D140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1651000" y="3476230"/>
                    <a:ext cx="702733" cy="18892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Rectangle 162"/>
                  <p:cNvSpPr/>
                  <p:nvPr/>
                </p:nvSpPr>
                <p:spPr>
                  <a:xfrm>
                    <a:off x="946797" y="3665155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Rectangle 163"/>
                  <p:cNvSpPr/>
                  <p:nvPr/>
                </p:nvSpPr>
                <p:spPr>
                  <a:xfrm>
                    <a:off x="946797" y="3788459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946796" y="3908910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946796" y="4029398"/>
                    <a:ext cx="702733" cy="122361"/>
                  </a:xfrm>
                  <a:prstGeom prst="rect">
                    <a:avLst/>
                  </a:prstGeom>
                  <a:solidFill>
                    <a:srgbClr val="D1403E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1650999" y="3665155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1650999" y="3788459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650998" y="3908910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1650998" y="4029398"/>
                    <a:ext cx="702733" cy="122361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9" name="TextBox 158"/>
                <p:cNvSpPr txBox="1"/>
                <p:nvPr/>
              </p:nvSpPr>
              <p:spPr>
                <a:xfrm>
                  <a:off x="1096995" y="3413417"/>
                  <a:ext cx="13285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Delayed TLB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Right Arrow 159"/>
                <p:cNvSpPr/>
                <p:nvPr/>
              </p:nvSpPr>
              <p:spPr>
                <a:xfrm>
                  <a:off x="1523379" y="3751197"/>
                  <a:ext cx="519694" cy="257419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8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84476" y="2146735"/>
            <a:ext cx="5889632" cy="1227040"/>
            <a:chOff x="2737741" y="1859259"/>
            <a:chExt cx="5889632" cy="1227040"/>
          </a:xfrm>
        </p:grpSpPr>
        <p:sp>
          <p:nvSpPr>
            <p:cNvPr id="32" name="Rectangle 31"/>
            <p:cNvSpPr/>
            <p:nvPr/>
          </p:nvSpPr>
          <p:spPr>
            <a:xfrm>
              <a:off x="2737741" y="2299697"/>
              <a:ext cx="5889632" cy="786602"/>
            </a:xfrm>
            <a:custGeom>
              <a:avLst/>
              <a:gdLst>
                <a:gd name="connsiteX0" fmla="*/ 0 w 5432980"/>
                <a:gd name="connsiteY0" fmla="*/ 0 h 1036258"/>
                <a:gd name="connsiteX1" fmla="*/ 5432980 w 5432980"/>
                <a:gd name="connsiteY1" fmla="*/ 0 h 1036258"/>
                <a:gd name="connsiteX2" fmla="*/ 5432980 w 5432980"/>
                <a:gd name="connsiteY2" fmla="*/ 1036258 h 1036258"/>
                <a:gd name="connsiteX3" fmla="*/ 0 w 5432980"/>
                <a:gd name="connsiteY3" fmla="*/ 1036258 h 1036258"/>
                <a:gd name="connsiteX4" fmla="*/ 0 w 5432980"/>
                <a:gd name="connsiteY4" fmla="*/ 0 h 1036258"/>
                <a:gd name="connsiteX0" fmla="*/ 80 w 5433060"/>
                <a:gd name="connsiteY0" fmla="*/ 0 h 1036258"/>
                <a:gd name="connsiteX1" fmla="*/ 5433060 w 5433060"/>
                <a:gd name="connsiteY1" fmla="*/ 0 h 1036258"/>
                <a:gd name="connsiteX2" fmla="*/ 5433060 w 5433060"/>
                <a:gd name="connsiteY2" fmla="*/ 1036258 h 1036258"/>
                <a:gd name="connsiteX3" fmla="*/ 80 w 5433060"/>
                <a:gd name="connsiteY3" fmla="*/ 1036258 h 1036258"/>
                <a:gd name="connsiteX4" fmla="*/ 0 w 5433060"/>
                <a:gd name="connsiteY4" fmla="*/ 535950 h 1036258"/>
                <a:gd name="connsiteX5" fmla="*/ 80 w 5433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4060" h="1036258">
                  <a:moveTo>
                    <a:pt x="381080" y="0"/>
                  </a:moveTo>
                  <a:lnTo>
                    <a:pt x="5814060" y="0"/>
                  </a:lnTo>
                  <a:lnTo>
                    <a:pt x="5814060" y="1036258"/>
                  </a:lnTo>
                  <a:lnTo>
                    <a:pt x="381080" y="1036258"/>
                  </a:lnTo>
                  <a:cubicBezTo>
                    <a:pt x="15293" y="572309"/>
                    <a:pt x="381027" y="1037999"/>
                    <a:pt x="0" y="543570"/>
                  </a:cubicBezTo>
                  <a:cubicBezTo>
                    <a:pt x="388647" y="6780"/>
                    <a:pt x="7673" y="552030"/>
                    <a:pt x="38108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indent="-285750">
                <a:buFont typeface="Arial" panose="020B0604020202020204" pitchFamily="34" charset="0"/>
                <a:buChar char="•"/>
              </a:pPr>
              <a:r>
                <a:rPr lang="en-US" altLang="ko-KR" sz="2400" dirty="0" smtClean="0">
                  <a:solidFill>
                    <a:schemeClr val="tx1"/>
                  </a:solidFill>
                </a:rPr>
                <a:t>83.7~99.9</a:t>
              </a:r>
              <a:r>
                <a:rPr lang="en-US" altLang="ko-KR" sz="2400" dirty="0">
                  <a:solidFill>
                    <a:schemeClr val="tx1"/>
                  </a:solidFill>
                </a:rPr>
                <a:t>%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TLB accesses bypassed</a:t>
              </a:r>
              <a:endParaRPr lang="en-US" altLang="ko-KR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53987" y="1859259"/>
              <a:ext cx="25731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 smtClean="0"/>
                <a:t>Synonym Filter</a:t>
              </a:r>
              <a:endParaRPr lang="en-US" sz="2800" b="1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84476" y="3938273"/>
            <a:ext cx="5889632" cy="1308696"/>
            <a:chOff x="2755818" y="2979099"/>
            <a:chExt cx="5889632" cy="1308696"/>
          </a:xfrm>
        </p:grpSpPr>
        <p:sp>
          <p:nvSpPr>
            <p:cNvPr id="96" name="Rectangle 31"/>
            <p:cNvSpPr/>
            <p:nvPr/>
          </p:nvSpPr>
          <p:spPr>
            <a:xfrm>
              <a:off x="2755818" y="3416883"/>
              <a:ext cx="5889632" cy="870912"/>
            </a:xfrm>
            <a:custGeom>
              <a:avLst/>
              <a:gdLst>
                <a:gd name="connsiteX0" fmla="*/ 0 w 5432980"/>
                <a:gd name="connsiteY0" fmla="*/ 0 h 1036258"/>
                <a:gd name="connsiteX1" fmla="*/ 5432980 w 5432980"/>
                <a:gd name="connsiteY1" fmla="*/ 0 h 1036258"/>
                <a:gd name="connsiteX2" fmla="*/ 5432980 w 5432980"/>
                <a:gd name="connsiteY2" fmla="*/ 1036258 h 1036258"/>
                <a:gd name="connsiteX3" fmla="*/ 0 w 5432980"/>
                <a:gd name="connsiteY3" fmla="*/ 1036258 h 1036258"/>
                <a:gd name="connsiteX4" fmla="*/ 0 w 5432980"/>
                <a:gd name="connsiteY4" fmla="*/ 0 h 1036258"/>
                <a:gd name="connsiteX0" fmla="*/ 80 w 5433060"/>
                <a:gd name="connsiteY0" fmla="*/ 0 h 1036258"/>
                <a:gd name="connsiteX1" fmla="*/ 5433060 w 5433060"/>
                <a:gd name="connsiteY1" fmla="*/ 0 h 1036258"/>
                <a:gd name="connsiteX2" fmla="*/ 5433060 w 5433060"/>
                <a:gd name="connsiteY2" fmla="*/ 1036258 h 1036258"/>
                <a:gd name="connsiteX3" fmla="*/ 80 w 5433060"/>
                <a:gd name="connsiteY3" fmla="*/ 1036258 h 1036258"/>
                <a:gd name="connsiteX4" fmla="*/ 0 w 5433060"/>
                <a:gd name="connsiteY4" fmla="*/ 535950 h 1036258"/>
                <a:gd name="connsiteX5" fmla="*/ 80 w 5433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  <a:gd name="connsiteX0" fmla="*/ 381080 w 5814060"/>
                <a:gd name="connsiteY0" fmla="*/ 0 h 1036258"/>
                <a:gd name="connsiteX1" fmla="*/ 5814060 w 5814060"/>
                <a:gd name="connsiteY1" fmla="*/ 0 h 1036258"/>
                <a:gd name="connsiteX2" fmla="*/ 5814060 w 5814060"/>
                <a:gd name="connsiteY2" fmla="*/ 1036258 h 1036258"/>
                <a:gd name="connsiteX3" fmla="*/ 381080 w 5814060"/>
                <a:gd name="connsiteY3" fmla="*/ 1036258 h 1036258"/>
                <a:gd name="connsiteX4" fmla="*/ 0 w 5814060"/>
                <a:gd name="connsiteY4" fmla="*/ 543570 h 1036258"/>
                <a:gd name="connsiteX5" fmla="*/ 381080 w 5814060"/>
                <a:gd name="connsiteY5" fmla="*/ 0 h 103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4060" h="1036258">
                  <a:moveTo>
                    <a:pt x="381080" y="0"/>
                  </a:moveTo>
                  <a:lnTo>
                    <a:pt x="5814060" y="0"/>
                  </a:lnTo>
                  <a:lnTo>
                    <a:pt x="5814060" y="1036258"/>
                  </a:lnTo>
                  <a:lnTo>
                    <a:pt x="381080" y="1036258"/>
                  </a:lnTo>
                  <a:cubicBezTo>
                    <a:pt x="15293" y="572309"/>
                    <a:pt x="381027" y="1037999"/>
                    <a:pt x="0" y="543570"/>
                  </a:cubicBezTo>
                  <a:cubicBezTo>
                    <a:pt x="388647" y="6780"/>
                    <a:pt x="7673" y="552030"/>
                    <a:pt x="38108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indent="-285750">
                <a:buFont typeface="Arial" panose="020B0604020202020204" pitchFamily="34" charset="0"/>
                <a:buChar char="•"/>
              </a:pPr>
              <a:r>
                <a:rPr lang="en-US" altLang="ko-KR" sz="2400" dirty="0" smtClean="0">
                  <a:solidFill>
                    <a:schemeClr val="tx1"/>
                  </a:solidFill>
                </a:rPr>
                <a:t>Up to 99.9% TLB access reduction</a:t>
              </a:r>
            </a:p>
            <a:p>
              <a:pPr marL="540000" indent="-28575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tx1"/>
                  </a:solidFill>
                </a:rPr>
                <a:t>Up to 69.7% TLB miss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reduction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919367" y="2979099"/>
              <a:ext cx="34356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 smtClean="0"/>
                <a:t>Delayed Translation</a:t>
              </a:r>
              <a:endParaRPr lang="en-US" sz="2800" b="1" dirty="0"/>
            </a:p>
          </p:txBody>
        </p:sp>
      </p:grpSp>
      <p:sp>
        <p:nvSpPr>
          <p:cNvPr id="103" name="Rectangle 9"/>
          <p:cNvSpPr/>
          <p:nvPr/>
        </p:nvSpPr>
        <p:spPr>
          <a:xfrm>
            <a:off x="0" y="1541090"/>
            <a:ext cx="9144000" cy="53253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Rounded Rectangle 9"/>
          <p:cNvSpPr/>
          <p:nvPr/>
        </p:nvSpPr>
        <p:spPr>
          <a:xfrm>
            <a:off x="1310317" y="2601872"/>
            <a:ext cx="6531428" cy="796926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Majority of accesses to virtual cache</a:t>
            </a:r>
            <a:endParaRPr lang="ko-KR" altLang="en-US" sz="3200" dirty="0"/>
          </a:p>
        </p:txBody>
      </p:sp>
      <p:sp>
        <p:nvSpPr>
          <p:cNvPr id="101" name="Rounded Rectangle 9"/>
          <p:cNvSpPr/>
          <p:nvPr/>
        </p:nvSpPr>
        <p:spPr>
          <a:xfrm>
            <a:off x="1127723" y="4350992"/>
            <a:ext cx="7280224" cy="1009563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Cache hits remove TLB accesses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and reduce TLB misses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584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9" grpId="0" animBg="1"/>
      <p:bldP spid="10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Delayed TLB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0630-2B55-CB4A-85C8-EEF9F3743AF8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TLB entries limited in scalability</a:t>
            </a:r>
          </a:p>
          <a:p>
            <a:pPr lvl="1"/>
            <a:r>
              <a:rPr lang="en-US" altLang="ko-KR" dirty="0" smtClean="0"/>
              <a:t>Each entry maps fixed granularity</a:t>
            </a:r>
          </a:p>
          <a:p>
            <a:pPr lvl="1"/>
            <a:r>
              <a:rPr lang="en-US" altLang="ko-KR" dirty="0" smtClean="0"/>
              <a:t>Increasing TLB size does not reduce miss as expected</a:t>
            </a:r>
          </a:p>
        </p:txBody>
      </p:sp>
      <p:graphicFrame>
        <p:nvGraphicFramePr>
          <p:cNvPr id="9" name="Content Placeholder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532277"/>
              </p:ext>
            </p:extLst>
          </p:nvPr>
        </p:nvGraphicFramePr>
        <p:xfrm>
          <a:off x="781050" y="3346101"/>
          <a:ext cx="7886700" cy="298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86603" y="4668581"/>
            <a:ext cx="8570794" cy="1052950"/>
          </a:xfrm>
          <a:prstGeom prst="roundRect">
            <a:avLst/>
          </a:prstGeom>
          <a:solidFill>
            <a:srgbClr val="AF2412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TLB size is restricted,</a:t>
            </a:r>
          </a:p>
          <a:p>
            <a:pPr algn="ctr"/>
            <a:r>
              <a:rPr lang="en-US" altLang="ko-KR" sz="3200" dirty="0" smtClean="0"/>
              <a:t>Improve coverage of TLB entry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502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25519</TotalTime>
  <Words>3477</Words>
  <Application>Microsoft Office PowerPoint</Application>
  <PresentationFormat>On-screen Show (4:3)</PresentationFormat>
  <Paragraphs>484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Gill Sans</vt:lpstr>
      <vt:lpstr>맑은 고딕</vt:lpstr>
      <vt:lpstr>Arial</vt:lpstr>
      <vt:lpstr>Calibri</vt:lpstr>
      <vt:lpstr>Calibri Light</vt:lpstr>
      <vt:lpstr>Office Theme</vt:lpstr>
      <vt:lpstr>Efficient Synonym Filtering and Scalable Delayed Translation  for Hybrid Virtual Caching</vt:lpstr>
      <vt:lpstr>Physical Caching</vt:lpstr>
      <vt:lpstr>Virtual Caching</vt:lpstr>
      <vt:lpstr>Hybrid Virtual Caching</vt:lpstr>
      <vt:lpstr>Contributions</vt:lpstr>
      <vt:lpstr>Hybrid Virtual Caching</vt:lpstr>
      <vt:lpstr>Hybrid Virtual Caching Efficiency</vt:lpstr>
      <vt:lpstr>Hybrid Virtual Caching Efficiency</vt:lpstr>
      <vt:lpstr>Limitation of Delayed TLB</vt:lpstr>
      <vt:lpstr>Segments: Scalable Translation</vt:lpstr>
      <vt:lpstr>Scalable Delayed Translation</vt:lpstr>
      <vt:lpstr>Scalable Delayed Translation</vt:lpstr>
      <vt:lpstr>Scalable Delayed Translation</vt:lpstr>
      <vt:lpstr>Address Translation Procedure</vt:lpstr>
      <vt:lpstr>Evaluation</vt:lpstr>
      <vt:lpstr>Results</vt:lpstr>
      <vt:lpstr>Results</vt:lpstr>
      <vt:lpstr>Conclusion</vt:lpstr>
      <vt:lpstr>Thank You</vt:lpstr>
      <vt:lpstr>Related Work</vt:lpstr>
      <vt:lpstr>More in the Paper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ISCA Talk</dc:title>
  <dc:subject/>
  <dc:creator>Microsoft Office User</dc:creator>
  <cp:keywords/>
  <dc:description/>
  <cp:lastModifiedBy>Chang Hyun Park</cp:lastModifiedBy>
  <cp:revision>584</cp:revision>
  <cp:lastPrinted>2016-06-17T06:05:37Z</cp:lastPrinted>
  <dcterms:created xsi:type="dcterms:W3CDTF">2016-05-31T05:13:17Z</dcterms:created>
  <dcterms:modified xsi:type="dcterms:W3CDTF">2016-06-23T01:03:46Z</dcterms:modified>
  <cp:category/>
</cp:coreProperties>
</file>